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26"/>
  </p:notesMasterIdLst>
  <p:sldIdLst>
    <p:sldId id="256" r:id="rId2"/>
    <p:sldId id="365" r:id="rId3"/>
    <p:sldId id="379" r:id="rId4"/>
    <p:sldId id="380" r:id="rId5"/>
    <p:sldId id="345" r:id="rId6"/>
    <p:sldId id="350" r:id="rId7"/>
    <p:sldId id="357" r:id="rId8"/>
    <p:sldId id="358" r:id="rId9"/>
    <p:sldId id="359" r:id="rId10"/>
    <p:sldId id="349" r:id="rId11"/>
    <p:sldId id="366" r:id="rId12"/>
    <p:sldId id="368" r:id="rId13"/>
    <p:sldId id="371" r:id="rId14"/>
    <p:sldId id="372" r:id="rId15"/>
    <p:sldId id="373" r:id="rId16"/>
    <p:sldId id="374" r:id="rId17"/>
    <p:sldId id="375" r:id="rId18"/>
    <p:sldId id="376" r:id="rId19"/>
    <p:sldId id="377" r:id="rId20"/>
    <p:sldId id="378" r:id="rId21"/>
    <p:sldId id="361" r:id="rId22"/>
    <p:sldId id="362" r:id="rId23"/>
    <p:sldId id="363" r:id="rId24"/>
    <p:sldId id="36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showGuides="1">
      <p:cViewPr varScale="1">
        <p:scale>
          <a:sx n="65" d="100"/>
          <a:sy n="65" d="100"/>
        </p:scale>
        <p:origin x="165"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BB59AC-20BB-437C-B0CA-C3954314DD89}" type="datetimeFigureOut">
              <a:rPr lang="it-IT" smtClean="0"/>
              <a:t>13/11/2021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83415-CB03-477A-AAD1-0FC7F5D6F0D0}" type="slidenum">
              <a:rPr lang="it-IT" smtClean="0"/>
              <a:t>‹N›</a:t>
            </a:fld>
            <a:endParaRPr lang="it-IT"/>
          </a:p>
        </p:txBody>
      </p:sp>
    </p:spTree>
    <p:extLst>
      <p:ext uri="{BB962C8B-B14F-4D97-AF65-F5344CB8AC3E}">
        <p14:creationId xmlns:p14="http://schemas.microsoft.com/office/powerpoint/2010/main" val="924355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C13A3FE-DD50-D74B-B6AB-72272FF58457}" type="slidenum">
              <a:rPr lang="it-IT" smtClean="0"/>
              <a:t>11</a:t>
            </a:fld>
            <a:endParaRPr lang="it-IT"/>
          </a:p>
        </p:txBody>
      </p:sp>
    </p:spTree>
    <p:extLst>
      <p:ext uri="{BB962C8B-B14F-4D97-AF65-F5344CB8AC3E}">
        <p14:creationId xmlns:p14="http://schemas.microsoft.com/office/powerpoint/2010/main" val="1930537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C13A3FE-DD50-D74B-B6AB-72272FF58457}" type="slidenum">
              <a:rPr lang="it-IT" smtClean="0"/>
              <a:t>12</a:t>
            </a:fld>
            <a:endParaRPr lang="it-IT"/>
          </a:p>
        </p:txBody>
      </p:sp>
    </p:spTree>
    <p:extLst>
      <p:ext uri="{BB962C8B-B14F-4D97-AF65-F5344CB8AC3E}">
        <p14:creationId xmlns:p14="http://schemas.microsoft.com/office/powerpoint/2010/main" val="864419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441E64CC-4BF6-4244-93DF-3C427158820A}" type="datetimeFigureOut">
              <a:rPr lang="it-IT" smtClean="0"/>
              <a:t>13/11/2021</a:t>
            </a:fld>
            <a:endParaRPr lang="it-IT"/>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it-IT"/>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C2101B10-11FE-4CAB-9746-9A96774F93CB}" type="slidenum">
              <a:rPr lang="it-IT" smtClean="0"/>
              <a:t>‹N›</a:t>
            </a:fld>
            <a:endParaRPr lang="it-IT"/>
          </a:p>
        </p:txBody>
      </p:sp>
    </p:spTree>
    <p:extLst>
      <p:ext uri="{BB962C8B-B14F-4D97-AF65-F5344CB8AC3E}">
        <p14:creationId xmlns:p14="http://schemas.microsoft.com/office/powerpoint/2010/main" val="279620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41E64CC-4BF6-4244-93DF-3C427158820A}" type="datetimeFigureOut">
              <a:rPr lang="it-IT" smtClean="0"/>
              <a:t>13/11/2021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2101B10-11FE-4CAB-9746-9A96774F93CB}" type="slidenum">
              <a:rPr lang="it-IT" smtClean="0"/>
              <a:t>‹N›</a:t>
            </a:fld>
            <a:endParaRPr lang="it-IT"/>
          </a:p>
        </p:txBody>
      </p:sp>
    </p:spTree>
    <p:extLst>
      <p:ext uri="{BB962C8B-B14F-4D97-AF65-F5344CB8AC3E}">
        <p14:creationId xmlns:p14="http://schemas.microsoft.com/office/powerpoint/2010/main" val="3636798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441E64CC-4BF6-4244-93DF-3C427158820A}" type="datetimeFigureOut">
              <a:rPr lang="it-IT" smtClean="0"/>
              <a:t>13/11/2021</a:t>
            </a:fld>
            <a:endParaRPr lang="it-IT"/>
          </a:p>
        </p:txBody>
      </p:sp>
      <p:sp>
        <p:nvSpPr>
          <p:cNvPr id="5" name="Footer Placeholder 4"/>
          <p:cNvSpPr>
            <a:spLocks noGrp="1"/>
          </p:cNvSpPr>
          <p:nvPr>
            <p:ph type="ftr" sz="quarter" idx="11"/>
          </p:nvPr>
        </p:nvSpPr>
        <p:spPr>
          <a:xfrm>
            <a:off x="774923" y="5951811"/>
            <a:ext cx="7896279" cy="365125"/>
          </a:xfrm>
        </p:spPr>
        <p:txBody>
          <a:bodyPr/>
          <a:lstStyle/>
          <a:p>
            <a:endParaRPr lang="it-IT"/>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C2101B10-11FE-4CAB-9746-9A96774F93CB}" type="slidenum">
              <a:rPr lang="it-IT" smtClean="0"/>
              <a:t>‹N›</a:t>
            </a:fld>
            <a:endParaRPr lang="it-IT"/>
          </a:p>
        </p:txBody>
      </p:sp>
    </p:spTree>
    <p:extLst>
      <p:ext uri="{BB962C8B-B14F-4D97-AF65-F5344CB8AC3E}">
        <p14:creationId xmlns:p14="http://schemas.microsoft.com/office/powerpoint/2010/main" val="1126311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28950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41E64CC-4BF6-4244-93DF-3C427158820A}" type="datetimeFigureOut">
              <a:rPr lang="it-IT" smtClean="0"/>
              <a:t>13/11/2021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10558300" y="5956137"/>
            <a:ext cx="1052508" cy="365125"/>
          </a:xfrm>
        </p:spPr>
        <p:txBody>
          <a:bodyPr/>
          <a:lstStyle/>
          <a:p>
            <a:fld id="{C2101B10-11FE-4CAB-9746-9A96774F93CB}" type="slidenum">
              <a:rPr lang="it-IT" smtClean="0"/>
              <a:t>‹N›</a:t>
            </a:fld>
            <a:endParaRPr lang="it-IT"/>
          </a:p>
        </p:txBody>
      </p:sp>
    </p:spTree>
    <p:extLst>
      <p:ext uri="{BB962C8B-B14F-4D97-AF65-F5344CB8AC3E}">
        <p14:creationId xmlns:p14="http://schemas.microsoft.com/office/powerpoint/2010/main" val="4006484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41E64CC-4BF6-4244-93DF-3C427158820A}" type="datetimeFigureOut">
              <a:rPr lang="it-IT" smtClean="0"/>
              <a:t>13/11/2021</a:t>
            </a:fld>
            <a:endParaRPr lang="it-IT"/>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it-IT"/>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2101B10-11FE-4CAB-9746-9A96774F93CB}" type="slidenum">
              <a:rPr lang="it-IT" smtClean="0"/>
              <a:t>‹N›</a:t>
            </a:fld>
            <a:endParaRPr lang="it-IT"/>
          </a:p>
        </p:txBody>
      </p:sp>
    </p:spTree>
    <p:extLst>
      <p:ext uri="{BB962C8B-B14F-4D97-AF65-F5344CB8AC3E}">
        <p14:creationId xmlns:p14="http://schemas.microsoft.com/office/powerpoint/2010/main" val="3350312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441E64CC-4BF6-4244-93DF-3C427158820A}" type="datetimeFigureOut">
              <a:rPr lang="it-IT" smtClean="0"/>
              <a:t>13/11/2021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2101B10-11FE-4CAB-9746-9A96774F93CB}" type="slidenum">
              <a:rPr lang="it-IT" smtClean="0"/>
              <a:t>‹N›</a:t>
            </a:fld>
            <a:endParaRPr lang="it-IT"/>
          </a:p>
        </p:txBody>
      </p:sp>
    </p:spTree>
    <p:extLst>
      <p:ext uri="{BB962C8B-B14F-4D97-AF65-F5344CB8AC3E}">
        <p14:creationId xmlns:p14="http://schemas.microsoft.com/office/powerpoint/2010/main" val="1476173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441E64CC-4BF6-4244-93DF-3C427158820A}" type="datetimeFigureOut">
              <a:rPr lang="it-IT" smtClean="0"/>
              <a:t>13/11/2021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2101B10-11FE-4CAB-9746-9A96774F93CB}" type="slidenum">
              <a:rPr lang="it-IT" smtClean="0"/>
              <a:t>‹N›</a:t>
            </a:fld>
            <a:endParaRPr lang="it-IT"/>
          </a:p>
        </p:txBody>
      </p:sp>
    </p:spTree>
    <p:extLst>
      <p:ext uri="{BB962C8B-B14F-4D97-AF65-F5344CB8AC3E}">
        <p14:creationId xmlns:p14="http://schemas.microsoft.com/office/powerpoint/2010/main" val="2734731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441E64CC-4BF6-4244-93DF-3C427158820A}" type="datetimeFigureOut">
              <a:rPr lang="it-IT" smtClean="0"/>
              <a:t>13/11/2021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2101B10-11FE-4CAB-9746-9A96774F93CB}" type="slidenum">
              <a:rPr lang="it-IT" smtClean="0"/>
              <a:t>‹N›</a:t>
            </a:fld>
            <a:endParaRPr lang="it-IT"/>
          </a:p>
        </p:txBody>
      </p:sp>
    </p:spTree>
    <p:extLst>
      <p:ext uri="{BB962C8B-B14F-4D97-AF65-F5344CB8AC3E}">
        <p14:creationId xmlns:p14="http://schemas.microsoft.com/office/powerpoint/2010/main" val="2196814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1E64CC-4BF6-4244-93DF-3C427158820A}" type="datetimeFigureOut">
              <a:rPr lang="it-IT" smtClean="0"/>
              <a:t>13/11/2021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2101B10-11FE-4CAB-9746-9A96774F93CB}" type="slidenum">
              <a:rPr lang="it-IT" smtClean="0"/>
              <a:t>‹N›</a:t>
            </a:fld>
            <a:endParaRPr lang="it-IT"/>
          </a:p>
        </p:txBody>
      </p:sp>
    </p:spTree>
    <p:extLst>
      <p:ext uri="{BB962C8B-B14F-4D97-AF65-F5344CB8AC3E}">
        <p14:creationId xmlns:p14="http://schemas.microsoft.com/office/powerpoint/2010/main" val="4217256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41E64CC-4BF6-4244-93DF-3C427158820A}" type="datetimeFigureOut">
              <a:rPr lang="it-IT" smtClean="0"/>
              <a:t>13/11/2021</a:t>
            </a:fld>
            <a:endParaRPr lang="it-IT"/>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it-IT"/>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2101B10-11FE-4CAB-9746-9A96774F93CB}" type="slidenum">
              <a:rPr lang="it-IT" smtClean="0"/>
              <a:t>‹N›</a:t>
            </a:fld>
            <a:endParaRPr lang="it-IT"/>
          </a:p>
        </p:txBody>
      </p:sp>
    </p:spTree>
    <p:extLst>
      <p:ext uri="{BB962C8B-B14F-4D97-AF65-F5344CB8AC3E}">
        <p14:creationId xmlns:p14="http://schemas.microsoft.com/office/powerpoint/2010/main" val="4206331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441E64CC-4BF6-4244-93DF-3C427158820A}" type="datetimeFigureOut">
              <a:rPr lang="it-IT" smtClean="0"/>
              <a:t>13/11/2021</a:t>
            </a:fld>
            <a:endParaRPr lang="it-IT"/>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101B10-11FE-4CAB-9746-9A96774F93CB}" type="slidenum">
              <a:rPr lang="it-IT" smtClean="0"/>
              <a:t>‹N›</a:t>
            </a:fld>
            <a:endParaRPr lang="it-IT"/>
          </a:p>
        </p:txBody>
      </p:sp>
    </p:spTree>
    <p:extLst>
      <p:ext uri="{BB962C8B-B14F-4D97-AF65-F5344CB8AC3E}">
        <p14:creationId xmlns:p14="http://schemas.microsoft.com/office/powerpoint/2010/main" val="2375811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441E64CC-4BF6-4244-93DF-3C427158820A}" type="datetimeFigureOut">
              <a:rPr lang="it-IT" smtClean="0"/>
              <a:t>13/11/2021</a:t>
            </a:fld>
            <a:endParaRPr lang="it-IT"/>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it-IT"/>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C2101B10-11FE-4CAB-9746-9A96774F93CB}" type="slidenum">
              <a:rPr lang="it-IT" smtClean="0"/>
              <a:t>‹N›</a:t>
            </a:fld>
            <a:endParaRPr lang="it-IT"/>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8060193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olo 1"/>
          <p:cNvSpPr>
            <a:spLocks noGrp="1"/>
          </p:cNvSpPr>
          <p:nvPr>
            <p:ph type="ctrTitle"/>
          </p:nvPr>
        </p:nvSpPr>
        <p:spPr>
          <a:xfrm>
            <a:off x="958645" y="4450714"/>
            <a:ext cx="10820399" cy="533279"/>
          </a:xfrm>
        </p:spPr>
        <p:txBody>
          <a:bodyPr>
            <a:noAutofit/>
          </a:bodyPr>
          <a:lstStyle/>
          <a:p>
            <a:pPr algn="ctr"/>
            <a:r>
              <a:rPr lang="it-IT" sz="2400" dirty="0">
                <a:solidFill>
                  <a:schemeClr val="bg1"/>
                </a:solidFill>
              </a:rPr>
              <a:t>BONIFICHE AZIENDALI, CONTINUITÀ PRODUTTIVA E COMPLIANCE: ​</a:t>
            </a:r>
            <a:br>
              <a:rPr lang="it-IT" sz="2400" dirty="0">
                <a:solidFill>
                  <a:schemeClr val="bg1"/>
                </a:solidFill>
              </a:rPr>
            </a:br>
            <a:r>
              <a:rPr lang="it-IT" sz="2400" dirty="0">
                <a:solidFill>
                  <a:schemeClr val="bg1"/>
                </a:solidFill>
              </a:rPr>
              <a:t>PROFILI OPERATIVI E CRITICITÀ </a:t>
            </a:r>
            <a:r>
              <a:rPr lang="it-IT" sz="2400" dirty="0" smtClean="0">
                <a:solidFill>
                  <a:schemeClr val="bg1"/>
                </a:solidFill>
              </a:rPr>
              <a:t>APPLICATIVE</a:t>
            </a:r>
            <a:r>
              <a:rPr lang="it-IT" sz="2000" b="1" dirty="0" smtClean="0">
                <a:solidFill>
                  <a:schemeClr val="bg1"/>
                </a:solidFill>
                <a:latin typeface="Bebas Neue" panose="020B0606020202050201"/>
              </a:rPr>
              <a:t/>
            </a:r>
            <a:br>
              <a:rPr lang="it-IT" sz="2000" b="1" dirty="0" smtClean="0">
                <a:solidFill>
                  <a:schemeClr val="bg1"/>
                </a:solidFill>
                <a:latin typeface="Bebas Neue" panose="020B0606020202050201"/>
              </a:rPr>
            </a:br>
            <a:endParaRPr lang="it-IT" sz="2000" b="1" dirty="0">
              <a:solidFill>
                <a:schemeClr val="bg1"/>
              </a:solidFill>
              <a:latin typeface="Bebas Neue" panose="020B0606020202050201"/>
            </a:endParaRPr>
          </a:p>
        </p:txBody>
      </p:sp>
      <p:sp>
        <p:nvSpPr>
          <p:cNvPr id="8" name="Rectangle 23"/>
          <p:cNvSpPr>
            <a:spLocks noChangeArrowheads="1"/>
          </p:cNvSpPr>
          <p:nvPr/>
        </p:nvSpPr>
        <p:spPr bwMode="auto">
          <a:xfrm>
            <a:off x="720630" y="5406737"/>
            <a:ext cx="1075074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ea typeface="ＭＳ Ｐゴシック" panose="020B0600070205080204" pitchFamily="34" charset="-128"/>
              </a:defRPr>
            </a:lvl1pPr>
            <a:lvl2pPr marL="37931725" indent="-37474525" defTabSz="912813">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ea typeface="ＭＳ Ｐゴシック" panose="020B0600070205080204" pitchFamily="34" charset="-128"/>
              </a:defRPr>
            </a:lvl2pPr>
            <a:lvl3pPr marL="1143000" indent="-228600" defTabSz="912813">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ea typeface="ＭＳ Ｐゴシック" panose="020B0600070205080204" pitchFamily="34" charset="-128"/>
              </a:defRPr>
            </a:lvl3pPr>
            <a:lvl4pPr marL="1600200" indent="-228600" defTabSz="912813">
              <a:lnSpc>
                <a:spcPct val="90000"/>
              </a:lnSpc>
              <a:spcBef>
                <a:spcPts val="500"/>
              </a:spcBef>
              <a:buFont typeface="Arial" panose="020B0604020202020204" pitchFamily="34" charset="0"/>
              <a:buChar char="•"/>
              <a:defRPr>
                <a:solidFill>
                  <a:srgbClr val="595959"/>
                </a:solidFill>
                <a:latin typeface="Calibri Light" panose="020F0302020204030204" pitchFamily="34" charset="0"/>
                <a:ea typeface="ＭＳ Ｐゴシック" panose="020B0600070205080204" pitchFamily="34" charset="-128"/>
              </a:defRPr>
            </a:lvl4pPr>
            <a:lvl5pPr marL="2057400" indent="-228600" defTabSz="912813">
              <a:lnSpc>
                <a:spcPct val="90000"/>
              </a:lnSpc>
              <a:spcBef>
                <a:spcPts val="500"/>
              </a:spcBef>
              <a:buFont typeface="Arial" panose="020B0604020202020204" pitchFamily="34" charset="0"/>
              <a:buChar char="•"/>
              <a:defRPr>
                <a:solidFill>
                  <a:srgbClr val="595959"/>
                </a:solidFill>
                <a:latin typeface="Calibri Light" panose="020F0302020204030204" pitchFamily="34" charset="0"/>
                <a:ea typeface="ＭＳ Ｐゴシック" panose="020B0600070205080204" pitchFamily="34" charset="-128"/>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rgbClr val="595959"/>
                </a:solidFill>
                <a:latin typeface="Calibri Light" panose="020F0302020204030204" pitchFamily="34" charset="0"/>
                <a:ea typeface="ＭＳ Ｐゴシック" panose="020B0600070205080204" pitchFamily="34" charset="-128"/>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rgbClr val="595959"/>
                </a:solidFill>
                <a:latin typeface="Calibri Light" panose="020F0302020204030204" pitchFamily="34" charset="0"/>
                <a:ea typeface="ＭＳ Ｐゴシック" panose="020B0600070205080204" pitchFamily="34" charset="-128"/>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rgbClr val="595959"/>
                </a:solidFill>
                <a:latin typeface="Calibri Light" panose="020F0302020204030204" pitchFamily="34" charset="0"/>
                <a:ea typeface="ＭＳ Ｐゴシック" panose="020B0600070205080204" pitchFamily="34" charset="-128"/>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rgbClr val="595959"/>
                </a:solidFill>
                <a:latin typeface="Calibri Light" panose="020F0302020204030204" pitchFamily="34" charset="0"/>
                <a:ea typeface="ＭＳ Ｐゴシック" panose="020B0600070205080204" pitchFamily="34" charset="-128"/>
              </a:defRPr>
            </a:lvl9pPr>
          </a:lstStyle>
          <a:p>
            <a:pPr algn="ctr">
              <a:lnSpc>
                <a:spcPct val="100000"/>
              </a:lnSpc>
              <a:spcBef>
                <a:spcPct val="0"/>
              </a:spcBef>
              <a:buNone/>
            </a:pPr>
            <a:r>
              <a:rPr lang="it-IT" altLang="it-IT" sz="3200" i="1" noProof="1" smtClean="0">
                <a:solidFill>
                  <a:schemeClr val="bg1"/>
                </a:solidFill>
                <a:latin typeface="Bebas Neue" panose="020B0606020202050201" pitchFamily="34" charset="0"/>
              </a:rPr>
              <a:t>Luca D'Amore</a:t>
            </a:r>
          </a:p>
          <a:p>
            <a:pPr algn="ctr">
              <a:lnSpc>
                <a:spcPct val="100000"/>
              </a:lnSpc>
              <a:spcBef>
                <a:spcPct val="0"/>
              </a:spcBef>
              <a:buNone/>
            </a:pPr>
            <a:r>
              <a:rPr lang="it-IT" altLang="it-IT" sz="1400" i="1" noProof="1" smtClean="0">
                <a:solidFill>
                  <a:schemeClr val="bg1"/>
                </a:solidFill>
                <a:latin typeface="Bebas Neue" panose="020B0606020202050201" pitchFamily="34" charset="0"/>
              </a:rPr>
              <a:t>Avvocato foro di Roma – amministratore </a:t>
            </a:r>
            <a:r>
              <a:rPr lang="it-IT" altLang="it-IT" sz="1400" i="1" noProof="1" smtClean="0">
                <a:solidFill>
                  <a:schemeClr val="bg1"/>
                </a:solidFill>
                <a:latin typeface="Bebas Neue" panose="020B0606020202050201" pitchFamily="34" charset="0"/>
              </a:rPr>
              <a:t>giudiziario</a:t>
            </a:r>
            <a:endParaRPr lang="it-IT" altLang="it-IT" sz="1400" i="1" noProof="1" smtClean="0">
              <a:solidFill>
                <a:schemeClr val="bg1"/>
              </a:solidFill>
              <a:latin typeface="Bebas Neue" panose="020B0606020202050201" pitchFamily="34" charset="0"/>
            </a:endParaRPr>
          </a:p>
        </p:txBody>
      </p:sp>
      <p:sp>
        <p:nvSpPr>
          <p:cNvPr id="14" name="Rettangolo 13">
            <a:extLst>
              <a:ext uri="{FF2B5EF4-FFF2-40B4-BE49-F238E27FC236}">
                <a16:creationId xmlns:a16="http://schemas.microsoft.com/office/drawing/2014/main" id="{63AF10BA-2465-49C2-8550-85F6F648917A}"/>
              </a:ext>
            </a:extLst>
          </p:cNvPr>
          <p:cNvSpPr/>
          <p:nvPr/>
        </p:nvSpPr>
        <p:spPr>
          <a:xfrm>
            <a:off x="450574" y="980974"/>
            <a:ext cx="11290851" cy="1448602"/>
          </a:xfrm>
          <a:prstGeom prst="rect">
            <a:avLst/>
          </a:prstGeom>
        </p:spPr>
        <p:txBody>
          <a:bodyPr wrap="square">
            <a:spAutoFit/>
          </a:bodyPr>
          <a:lstStyle/>
          <a:p>
            <a:pPr algn="ctr">
              <a:lnSpc>
                <a:spcPct val="107000"/>
              </a:lnSpc>
              <a:spcAft>
                <a:spcPts val="800"/>
              </a:spcAft>
            </a:pPr>
            <a:r>
              <a:rPr lang="it-IT" sz="2000" b="1" dirty="0" smtClean="0">
                <a:latin typeface="Bebas Neue" panose="020B0606020202050201"/>
                <a:ea typeface="Calibri" panose="020F0502020204030204" pitchFamily="34" charset="0"/>
                <a:cs typeface="Times New Roman" panose="02020603050405020304" pitchFamily="18" charset="0"/>
              </a:rPr>
              <a:t>Brescia, 13 novembre 2021</a:t>
            </a:r>
          </a:p>
          <a:p>
            <a:pPr algn="ctr">
              <a:lnSpc>
                <a:spcPct val="107000"/>
              </a:lnSpc>
              <a:spcAft>
                <a:spcPts val="800"/>
              </a:spcAft>
            </a:pPr>
            <a:endParaRPr lang="it-IT" sz="2000" b="1" dirty="0" smtClean="0">
              <a:latin typeface="Bebas Neue" panose="020B0606020202050201"/>
              <a:ea typeface="Calibri" panose="020F0502020204030204" pitchFamily="34" charset="0"/>
              <a:cs typeface="Times New Roman" panose="02020603050405020304" pitchFamily="18" charset="0"/>
            </a:endParaRPr>
          </a:p>
          <a:p>
            <a:pPr algn="ctr"/>
            <a:r>
              <a:rPr lang="it-IT" sz="3200" b="1" i="1" dirty="0" smtClean="0">
                <a:latin typeface="Bebas Neue" panose="020B0606020202050201"/>
              </a:rPr>
              <a:t>«Le infiltrazioni mafiose nelle imprese»</a:t>
            </a:r>
            <a:endParaRPr lang="it-IT" sz="3200" i="1" dirty="0">
              <a:effectLst/>
              <a:latin typeface="Bebas Neue" panose="020B0606020202050201"/>
              <a:ea typeface="Calibri" panose="020F0502020204030204" pitchFamily="34" charset="0"/>
              <a:cs typeface="Times New Roman" panose="02020603050405020304" pitchFamily="18" charset="0"/>
            </a:endParaRPr>
          </a:p>
        </p:txBody>
      </p:sp>
      <p:pic>
        <p:nvPicPr>
          <p:cNvPr id="12" name="Immagine 11">
            <a:extLst>
              <a:ext uri="{FF2B5EF4-FFF2-40B4-BE49-F238E27FC236}">
                <a16:creationId xmlns:a16="http://schemas.microsoft.com/office/drawing/2014/main" id="{72202A4A-25C9-4B4C-87BD-3FE019A8DB37}"/>
              </a:ext>
            </a:extLst>
          </p:cNvPr>
          <p:cNvPicPr/>
          <p:nvPr/>
        </p:nvPicPr>
        <p:blipFill rotWithShape="1">
          <a:blip r:embed="rId2">
            <a:duotone>
              <a:schemeClr val="accent2">
                <a:shade val="45000"/>
                <a:satMod val="135000"/>
              </a:schemeClr>
              <a:prstClr val="white"/>
            </a:duotone>
          </a:blip>
          <a:srcRect l="40153" t="38001" r="24674" b="28242"/>
          <a:stretch/>
        </p:blipFill>
        <p:spPr bwMode="auto">
          <a:xfrm>
            <a:off x="5572854" y="88256"/>
            <a:ext cx="1046291" cy="289429"/>
          </a:xfrm>
          <a:prstGeom prst="rect">
            <a:avLst/>
          </a:prstGeom>
          <a:ln>
            <a:noFill/>
          </a:ln>
          <a:extLst>
            <a:ext uri="{53640926-AAD7-44D8-BBD7-CCE9431645EC}">
              <a14:shadowObscured xmlns:a14="http://schemas.microsoft.com/office/drawing/2010/main"/>
            </a:ext>
          </a:extLst>
        </p:spPr>
      </p:pic>
      <p:pic>
        <p:nvPicPr>
          <p:cNvPr id="13" name="Immagine 12"/>
          <p:cNvPicPr/>
          <p:nvPr/>
        </p:nvPicPr>
        <p:blipFill rotWithShape="1">
          <a:blip r:embed="rId3">
            <a:duotone>
              <a:schemeClr val="accent1">
                <a:shade val="45000"/>
                <a:satMod val="135000"/>
              </a:schemeClr>
              <a:prstClr val="white"/>
            </a:duotone>
          </a:blip>
          <a:srcRect l="26606" t="17188" r="24092" b="22718"/>
          <a:stretch/>
        </p:blipFill>
        <p:spPr bwMode="auto">
          <a:xfrm>
            <a:off x="10356136" y="44624"/>
            <a:ext cx="1800200" cy="9087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66918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524596" y="69169"/>
            <a:ext cx="8670208" cy="400110"/>
          </a:xfrm>
          <a:prstGeom prst="rect">
            <a:avLst/>
          </a:prstGeom>
          <a:noFill/>
        </p:spPr>
        <p:txBody>
          <a:bodyPr wrap="square" rtlCol="0">
            <a:spAutoFit/>
          </a:bodyPr>
          <a:lstStyle/>
          <a:p>
            <a:pPr algn="ctr"/>
            <a:r>
              <a:rPr lang="it-IT" sz="2000" b="1" i="1" dirty="0" smtClean="0">
                <a:effectLst>
                  <a:outerShdw blurRad="38100" dist="38100" dir="2700000" algn="tl">
                    <a:srgbClr val="000000">
                      <a:alpha val="43137"/>
                    </a:srgbClr>
                  </a:outerShdw>
                </a:effectLst>
                <a:latin typeface="Bebas Neue" panose="020B0606020202050201"/>
              </a:rPr>
              <a:t>MISURE DI PREVENZIONE PATRIMONIALI NON ABLATIVE</a:t>
            </a:r>
            <a:endParaRPr lang="it-IT" sz="2000" b="1" i="1" dirty="0">
              <a:effectLst>
                <a:outerShdw blurRad="38100" dist="38100" dir="2700000" algn="tl">
                  <a:srgbClr val="000000">
                    <a:alpha val="43137"/>
                  </a:srgbClr>
                </a:outerShdw>
              </a:effectLst>
              <a:latin typeface="Bebas Neue" panose="020B0606020202050201"/>
            </a:endParaRPr>
          </a:p>
        </p:txBody>
      </p:sp>
      <p:pic>
        <p:nvPicPr>
          <p:cNvPr id="51" name="Immagine 50">
            <a:extLst>
              <a:ext uri="{FF2B5EF4-FFF2-40B4-BE49-F238E27FC236}">
                <a16:creationId xmlns:a16="http://schemas.microsoft.com/office/drawing/2014/main" id="{72202A4A-25C9-4B4C-87BD-3FE019A8DB37}"/>
              </a:ext>
            </a:extLst>
          </p:cNvPr>
          <p:cNvPicPr/>
          <p:nvPr/>
        </p:nvPicPr>
        <p:blipFill rotWithShape="1">
          <a:blip r:embed="rId2">
            <a:duotone>
              <a:schemeClr val="accent2">
                <a:shade val="45000"/>
                <a:satMod val="135000"/>
              </a:schemeClr>
              <a:prstClr val="white"/>
            </a:duotone>
          </a:blip>
          <a:srcRect l="40153" t="38001" r="24674" b="28242"/>
          <a:stretch/>
        </p:blipFill>
        <p:spPr bwMode="auto">
          <a:xfrm>
            <a:off x="452882" y="114977"/>
            <a:ext cx="1002685" cy="258039"/>
          </a:xfrm>
          <a:prstGeom prst="rect">
            <a:avLst/>
          </a:prstGeom>
          <a:ln>
            <a:noFill/>
          </a:ln>
          <a:extLst>
            <a:ext uri="{53640926-AAD7-44D8-BBD7-CCE9431645EC}">
              <a14:shadowObscured xmlns:a14="http://schemas.microsoft.com/office/drawing/2010/main"/>
            </a:ext>
          </a:extLst>
        </p:spPr>
      </p:pic>
      <p:sp>
        <p:nvSpPr>
          <p:cNvPr id="5" name="Titolo 3"/>
          <p:cNvSpPr txBox="1">
            <a:spLocks/>
          </p:cNvSpPr>
          <p:nvPr/>
        </p:nvSpPr>
        <p:spPr>
          <a:xfrm>
            <a:off x="948949" y="882621"/>
            <a:ext cx="9721080" cy="432048"/>
          </a:xfrm>
          <a:prstGeom prst="rect">
            <a:avLst/>
          </a:prstGeo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just">
              <a:buFont typeface="Wingdings" panose="05000000000000000000" pitchFamily="2" charset="2"/>
              <a:buChar char="ü"/>
            </a:pPr>
            <a:r>
              <a:rPr lang="it-IT" sz="2000" b="1" i="1" u="sng" cap="small" dirty="0" smtClean="0">
                <a:solidFill>
                  <a:srgbClr val="C00000"/>
                </a:solidFill>
                <a:latin typeface="Bebas Neue" panose="020B0606020202050201"/>
              </a:rPr>
              <a:t>LE (PRIME) APPLICAZIONI GIURISPRUDENZIALI ex art. 34  POST L. N. 161/17</a:t>
            </a:r>
            <a:endParaRPr lang="it-IT" sz="2000" b="1" i="1" cap="small" dirty="0">
              <a:solidFill>
                <a:srgbClr val="C00000"/>
              </a:solidFill>
              <a:latin typeface="Bebas Neue" panose="020B0606020202050201"/>
            </a:endParaRPr>
          </a:p>
        </p:txBody>
      </p:sp>
      <p:sp>
        <p:nvSpPr>
          <p:cNvPr id="7" name="Rettangolo 6"/>
          <p:cNvSpPr/>
          <p:nvPr/>
        </p:nvSpPr>
        <p:spPr>
          <a:xfrm>
            <a:off x="10151990" y="597226"/>
            <a:ext cx="2040010" cy="1862048"/>
          </a:xfrm>
          <a:prstGeom prst="rect">
            <a:avLst/>
          </a:prstGeom>
        </p:spPr>
        <p:txBody>
          <a:bodyPr wrap="square">
            <a:spAutoFit/>
          </a:bodyPr>
          <a:lstStyle/>
          <a:p>
            <a:r>
              <a:rPr lang="it-IT" sz="11500" dirty="0">
                <a:solidFill>
                  <a:schemeClr val="tx2">
                    <a:lumMod val="60000"/>
                    <a:lumOff val="40000"/>
                  </a:schemeClr>
                </a:solidFill>
                <a:sym typeface="Webdings" panose="05030102010509060703" pitchFamily="18" charset="2"/>
              </a:rPr>
              <a:t> </a:t>
            </a:r>
            <a:endParaRPr lang="it-IT" sz="11500" dirty="0">
              <a:solidFill>
                <a:schemeClr val="tx2">
                  <a:lumMod val="60000"/>
                  <a:lumOff val="40000"/>
                </a:schemeClr>
              </a:solidFill>
            </a:endParaRPr>
          </a:p>
        </p:txBody>
      </p:sp>
      <p:sp>
        <p:nvSpPr>
          <p:cNvPr id="10" name="Rectangle 13"/>
          <p:cNvSpPr>
            <a:spLocks noChangeArrowheads="1"/>
          </p:cNvSpPr>
          <p:nvPr/>
        </p:nvSpPr>
        <p:spPr bwMode="auto">
          <a:xfrm>
            <a:off x="6816080" y="2924944"/>
            <a:ext cx="2398688" cy="525364"/>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nchor="ctr"/>
          <a:lstStyle/>
          <a:p>
            <a:pPr algn="ctr"/>
            <a:r>
              <a:rPr lang="it-IT" sz="1400" b="1" i="1" dirty="0" smtClean="0">
                <a:solidFill>
                  <a:schemeClr val="bg1"/>
                </a:solidFill>
                <a:latin typeface="Bebas Neue" panose="020B0606020202050201"/>
                <a:ea typeface="Segoe UI" panose="020B0502040204020203" pitchFamily="34" charset="0"/>
                <a:cs typeface="Segoe UI" panose="020B0502040204020203" pitchFamily="34" charset="0"/>
              </a:rPr>
              <a:t>«TORREFAZIONE»</a:t>
            </a:r>
            <a:endParaRPr lang="it-IT" sz="1400" b="1" i="1" dirty="0">
              <a:solidFill>
                <a:schemeClr val="bg1"/>
              </a:solidFill>
              <a:latin typeface="Bebas Neue" panose="020B0606020202050201"/>
              <a:ea typeface="Segoe UI" panose="020B0502040204020203" pitchFamily="34" charset="0"/>
              <a:cs typeface="Segoe UI" panose="020B0502040204020203" pitchFamily="34" charset="0"/>
            </a:endParaRPr>
          </a:p>
        </p:txBody>
      </p:sp>
      <p:sp>
        <p:nvSpPr>
          <p:cNvPr id="2" name="CasellaDiTesto 1"/>
          <p:cNvSpPr txBox="1"/>
          <p:nvPr/>
        </p:nvSpPr>
        <p:spPr>
          <a:xfrm>
            <a:off x="735496" y="3544957"/>
            <a:ext cx="3061252" cy="369332"/>
          </a:xfrm>
          <a:prstGeom prst="rect">
            <a:avLst/>
          </a:prstGeom>
          <a:noFill/>
        </p:spPr>
        <p:txBody>
          <a:bodyPr wrap="square" rtlCol="0">
            <a:spAutoFit/>
          </a:bodyPr>
          <a:lstStyle/>
          <a:p>
            <a:pPr algn="ctr"/>
            <a:r>
              <a:rPr lang="it-IT" b="1" dirty="0" smtClean="0">
                <a:latin typeface="Bebas Neue" panose="020B0606020202050201"/>
              </a:rPr>
              <a:t>TORREFATTORE (MI)</a:t>
            </a:r>
            <a:endParaRPr lang="it-IT" b="1" dirty="0">
              <a:latin typeface="Bebas Neue" panose="020B0606020202050201"/>
            </a:endParaRPr>
          </a:p>
        </p:txBody>
      </p:sp>
      <p:sp>
        <p:nvSpPr>
          <p:cNvPr id="11" name="CasellaDiTesto 10"/>
          <p:cNvSpPr txBox="1"/>
          <p:nvPr/>
        </p:nvSpPr>
        <p:spPr>
          <a:xfrm>
            <a:off x="1656522" y="5115339"/>
            <a:ext cx="3061252" cy="369332"/>
          </a:xfrm>
          <a:prstGeom prst="rect">
            <a:avLst/>
          </a:prstGeom>
          <a:noFill/>
        </p:spPr>
        <p:txBody>
          <a:bodyPr wrap="square" rtlCol="0">
            <a:spAutoFit/>
          </a:bodyPr>
          <a:lstStyle/>
          <a:p>
            <a:pPr algn="ctr"/>
            <a:r>
              <a:rPr lang="it-IT" b="1" dirty="0" smtClean="0">
                <a:latin typeface="Bebas Neue" panose="020B0606020202050201"/>
              </a:rPr>
              <a:t>DISTRIBUTORE (RM)</a:t>
            </a:r>
            <a:endParaRPr lang="it-IT" b="1" dirty="0">
              <a:latin typeface="Bebas Neue" panose="020B0606020202050201"/>
            </a:endParaRPr>
          </a:p>
        </p:txBody>
      </p:sp>
      <p:sp>
        <p:nvSpPr>
          <p:cNvPr id="12" name="CasellaDiTesto 11"/>
          <p:cNvSpPr txBox="1"/>
          <p:nvPr/>
        </p:nvSpPr>
        <p:spPr>
          <a:xfrm>
            <a:off x="6546574" y="4923183"/>
            <a:ext cx="3061252" cy="369332"/>
          </a:xfrm>
          <a:prstGeom prst="rect">
            <a:avLst/>
          </a:prstGeom>
          <a:noFill/>
        </p:spPr>
        <p:txBody>
          <a:bodyPr wrap="square" rtlCol="0">
            <a:spAutoFit/>
          </a:bodyPr>
          <a:lstStyle/>
          <a:p>
            <a:pPr algn="ctr"/>
            <a:r>
              <a:rPr lang="it-IT" b="1" dirty="0" smtClean="0">
                <a:latin typeface="Bebas Neue" panose="020B0606020202050201"/>
              </a:rPr>
              <a:t>AZIENDE SEQUESTRATE (RM)</a:t>
            </a:r>
            <a:endParaRPr lang="it-IT" b="1" dirty="0">
              <a:latin typeface="Bebas Neue" panose="020B0606020202050201"/>
            </a:endParaRPr>
          </a:p>
        </p:txBody>
      </p:sp>
      <p:cxnSp>
        <p:nvCxnSpPr>
          <p:cNvPr id="4" name="Connettore 2 3"/>
          <p:cNvCxnSpPr>
            <a:stCxn id="2" idx="2"/>
            <a:endCxn id="11" idx="0"/>
          </p:cNvCxnSpPr>
          <p:nvPr/>
        </p:nvCxnSpPr>
        <p:spPr>
          <a:xfrm>
            <a:off x="2266122" y="3914289"/>
            <a:ext cx="921026" cy="1201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p:cNvCxnSpPr>
            <a:stCxn id="11" idx="3"/>
            <a:endCxn id="12" idx="1"/>
          </p:cNvCxnSpPr>
          <p:nvPr/>
        </p:nvCxnSpPr>
        <p:spPr>
          <a:xfrm flipV="1">
            <a:off x="4717774" y="5107849"/>
            <a:ext cx="1828800" cy="192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p:cNvCxnSpPr>
            <a:endCxn id="2" idx="3"/>
          </p:cNvCxnSpPr>
          <p:nvPr/>
        </p:nvCxnSpPr>
        <p:spPr>
          <a:xfrm flipH="1" flipV="1">
            <a:off x="3796748" y="3729623"/>
            <a:ext cx="4353339" cy="1094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781878" y="3366052"/>
            <a:ext cx="4764157" cy="2577548"/>
          </a:xfrm>
          <a:prstGeom prst="rect">
            <a:avLst/>
          </a:prstGeom>
          <a:noFill/>
          <a:ln w="38100">
            <a:solidFill>
              <a:srgbClr val="C00000"/>
            </a:solidFill>
            <a:prstDash val="dashDot"/>
          </a:ln>
        </p:spPr>
        <p:txBody>
          <a:bodyPr wrap="square" rtlCol="0">
            <a:spAutoFit/>
          </a:bodyPr>
          <a:lstStyle/>
          <a:p>
            <a:endParaRPr lang="it-IT" dirty="0">
              <a:latin typeface="Bebas Neue" panose="020B0606020202050201"/>
            </a:endParaRPr>
          </a:p>
        </p:txBody>
      </p:sp>
    </p:spTree>
    <p:extLst>
      <p:ext uri="{BB962C8B-B14F-4D97-AF65-F5344CB8AC3E}">
        <p14:creationId xmlns:p14="http://schemas.microsoft.com/office/powerpoint/2010/main" val="42625853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401" y="-169310"/>
            <a:ext cx="11573197" cy="724247"/>
          </a:xfrm>
        </p:spPr>
        <p:txBody>
          <a:bodyPr>
            <a:normAutofit/>
          </a:bodyPr>
          <a:lstStyle/>
          <a:p>
            <a:r>
              <a:rPr lang="it-IT" sz="2400" b="1" dirty="0">
                <a:latin typeface="Bebas Neue"/>
              </a:rPr>
              <a:t>I percorsi di bonifica delle aziende dalle infiltrazioni della criminalità organizzata</a:t>
            </a:r>
          </a:p>
        </p:txBody>
      </p:sp>
      <p:sp>
        <p:nvSpPr>
          <p:cNvPr id="3" name="Freeform 2">
            <a:extLst>
              <a:ext uri="{FF2B5EF4-FFF2-40B4-BE49-F238E27FC236}">
                <a16:creationId xmlns:a16="http://schemas.microsoft.com/office/drawing/2014/main" id="{57F4314A-8BF6-453D-88BA-94F21A03484B}"/>
              </a:ext>
            </a:extLst>
          </p:cNvPr>
          <p:cNvSpPr/>
          <p:nvPr/>
        </p:nvSpPr>
        <p:spPr>
          <a:xfrm>
            <a:off x="3111486" y="1139213"/>
            <a:ext cx="593089" cy="2123308"/>
          </a:xfrm>
          <a:custGeom>
            <a:avLst/>
            <a:gdLst>
              <a:gd name="connsiteX0" fmla="*/ 0 w 828136"/>
              <a:gd name="connsiteY0" fmla="*/ 422694 h 2018581"/>
              <a:gd name="connsiteX1" fmla="*/ 414068 w 828136"/>
              <a:gd name="connsiteY1" fmla="*/ 2018581 h 2018581"/>
              <a:gd name="connsiteX2" fmla="*/ 828136 w 828136"/>
              <a:gd name="connsiteY2" fmla="*/ 1570007 h 2018581"/>
              <a:gd name="connsiteX3" fmla="*/ 465826 w 828136"/>
              <a:gd name="connsiteY3" fmla="*/ 0 h 2018581"/>
              <a:gd name="connsiteX4" fmla="*/ 0 w 828136"/>
              <a:gd name="connsiteY4" fmla="*/ 422694 h 2018581"/>
              <a:gd name="connsiteX0" fmla="*/ 0 w 849567"/>
              <a:gd name="connsiteY0" fmla="*/ 422694 h 2018581"/>
              <a:gd name="connsiteX1" fmla="*/ 414068 w 849567"/>
              <a:gd name="connsiteY1" fmla="*/ 2018581 h 2018581"/>
              <a:gd name="connsiteX2" fmla="*/ 849567 w 849567"/>
              <a:gd name="connsiteY2" fmla="*/ 1567626 h 2018581"/>
              <a:gd name="connsiteX3" fmla="*/ 465826 w 849567"/>
              <a:gd name="connsiteY3" fmla="*/ 0 h 2018581"/>
              <a:gd name="connsiteX4" fmla="*/ 0 w 849567"/>
              <a:gd name="connsiteY4" fmla="*/ 422694 h 2018581"/>
              <a:gd name="connsiteX0" fmla="*/ 0 w 849567"/>
              <a:gd name="connsiteY0" fmla="*/ 422694 h 2018581"/>
              <a:gd name="connsiteX1" fmla="*/ 404543 w 849567"/>
              <a:gd name="connsiteY1" fmla="*/ 2018581 h 2018581"/>
              <a:gd name="connsiteX2" fmla="*/ 849567 w 849567"/>
              <a:gd name="connsiteY2" fmla="*/ 1567626 h 2018581"/>
              <a:gd name="connsiteX3" fmla="*/ 465826 w 849567"/>
              <a:gd name="connsiteY3" fmla="*/ 0 h 2018581"/>
              <a:gd name="connsiteX4" fmla="*/ 0 w 849567"/>
              <a:gd name="connsiteY4" fmla="*/ 422694 h 2018581"/>
              <a:gd name="connsiteX0" fmla="*/ 0 w 849567"/>
              <a:gd name="connsiteY0" fmla="*/ 434600 h 2030487"/>
              <a:gd name="connsiteX1" fmla="*/ 404543 w 849567"/>
              <a:gd name="connsiteY1" fmla="*/ 2030487 h 2030487"/>
              <a:gd name="connsiteX2" fmla="*/ 849567 w 849567"/>
              <a:gd name="connsiteY2" fmla="*/ 1579532 h 2030487"/>
              <a:gd name="connsiteX3" fmla="*/ 449157 w 849567"/>
              <a:gd name="connsiteY3" fmla="*/ 0 h 2030487"/>
              <a:gd name="connsiteX4" fmla="*/ 0 w 849567"/>
              <a:gd name="connsiteY4" fmla="*/ 434600 h 2030487"/>
              <a:gd name="connsiteX0" fmla="*/ 0 w 849567"/>
              <a:gd name="connsiteY0" fmla="*/ 434600 h 2030487"/>
              <a:gd name="connsiteX1" fmla="*/ 404543 w 849567"/>
              <a:gd name="connsiteY1" fmla="*/ 2030487 h 2030487"/>
              <a:gd name="connsiteX2" fmla="*/ 849567 w 849567"/>
              <a:gd name="connsiteY2" fmla="*/ 1579532 h 2030487"/>
              <a:gd name="connsiteX3" fmla="*/ 449157 w 849567"/>
              <a:gd name="connsiteY3" fmla="*/ 0 h 2030487"/>
              <a:gd name="connsiteX4" fmla="*/ 0 w 849567"/>
              <a:gd name="connsiteY4" fmla="*/ 434600 h 2030487"/>
              <a:gd name="connsiteX0" fmla="*/ 0 w 849567"/>
              <a:gd name="connsiteY0" fmla="*/ 436981 h 2032868"/>
              <a:gd name="connsiteX1" fmla="*/ 404543 w 849567"/>
              <a:gd name="connsiteY1" fmla="*/ 2032868 h 2032868"/>
              <a:gd name="connsiteX2" fmla="*/ 849567 w 849567"/>
              <a:gd name="connsiteY2" fmla="*/ 1581913 h 2032868"/>
              <a:gd name="connsiteX3" fmla="*/ 442013 w 849567"/>
              <a:gd name="connsiteY3" fmla="*/ 0 h 2032868"/>
              <a:gd name="connsiteX4" fmla="*/ 0 w 849567"/>
              <a:gd name="connsiteY4" fmla="*/ 436981 h 2032868"/>
              <a:gd name="connsiteX0" fmla="*/ 0 w 851948"/>
              <a:gd name="connsiteY0" fmla="*/ 453650 h 2032868"/>
              <a:gd name="connsiteX1" fmla="*/ 406924 w 851948"/>
              <a:gd name="connsiteY1" fmla="*/ 2032868 h 2032868"/>
              <a:gd name="connsiteX2" fmla="*/ 851948 w 851948"/>
              <a:gd name="connsiteY2" fmla="*/ 1581913 h 2032868"/>
              <a:gd name="connsiteX3" fmla="*/ 444394 w 851948"/>
              <a:gd name="connsiteY3" fmla="*/ 0 h 2032868"/>
              <a:gd name="connsiteX4" fmla="*/ 0 w 851948"/>
              <a:gd name="connsiteY4" fmla="*/ 453650 h 2032868"/>
              <a:gd name="connsiteX0" fmla="*/ 0 w 844804"/>
              <a:gd name="connsiteY0" fmla="*/ 444125 h 2032868"/>
              <a:gd name="connsiteX1" fmla="*/ 399780 w 844804"/>
              <a:gd name="connsiteY1" fmla="*/ 2032868 h 2032868"/>
              <a:gd name="connsiteX2" fmla="*/ 844804 w 844804"/>
              <a:gd name="connsiteY2" fmla="*/ 1581913 h 2032868"/>
              <a:gd name="connsiteX3" fmla="*/ 437250 w 844804"/>
              <a:gd name="connsiteY3" fmla="*/ 0 h 2032868"/>
              <a:gd name="connsiteX4" fmla="*/ 0 w 844804"/>
              <a:gd name="connsiteY4" fmla="*/ 444125 h 2032868"/>
              <a:gd name="connsiteX0" fmla="*/ 0 w 844804"/>
              <a:gd name="connsiteY0" fmla="*/ 444125 h 2032868"/>
              <a:gd name="connsiteX1" fmla="*/ 399780 w 844804"/>
              <a:gd name="connsiteY1" fmla="*/ 2032868 h 2032868"/>
              <a:gd name="connsiteX2" fmla="*/ 844804 w 844804"/>
              <a:gd name="connsiteY2" fmla="*/ 1581913 h 2032868"/>
              <a:gd name="connsiteX3" fmla="*/ 437250 w 844804"/>
              <a:gd name="connsiteY3" fmla="*/ 0 h 2032868"/>
              <a:gd name="connsiteX4" fmla="*/ 0 w 844804"/>
              <a:gd name="connsiteY4" fmla="*/ 444125 h 2032868"/>
              <a:gd name="connsiteX0" fmla="*/ 0 w 856710"/>
              <a:gd name="connsiteY0" fmla="*/ 448888 h 2032868"/>
              <a:gd name="connsiteX1" fmla="*/ 411686 w 856710"/>
              <a:gd name="connsiteY1" fmla="*/ 2032868 h 2032868"/>
              <a:gd name="connsiteX2" fmla="*/ 856710 w 856710"/>
              <a:gd name="connsiteY2" fmla="*/ 1581913 h 2032868"/>
              <a:gd name="connsiteX3" fmla="*/ 449156 w 856710"/>
              <a:gd name="connsiteY3" fmla="*/ 0 h 2032868"/>
              <a:gd name="connsiteX4" fmla="*/ 0 w 856710"/>
              <a:gd name="connsiteY4" fmla="*/ 448888 h 20328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590010"/>
              <a:gd name="connsiteY0" fmla="*/ 486988 h 2070968"/>
              <a:gd name="connsiteX1" fmla="*/ 144986 w 590010"/>
              <a:gd name="connsiteY1" fmla="*/ 2070968 h 2070968"/>
              <a:gd name="connsiteX2" fmla="*/ 590010 w 590010"/>
              <a:gd name="connsiteY2" fmla="*/ 1620013 h 2070968"/>
              <a:gd name="connsiteX3" fmla="*/ 496781 w 590010"/>
              <a:gd name="connsiteY3" fmla="*/ 0 h 2070968"/>
              <a:gd name="connsiteX4" fmla="*/ 0 w 590010"/>
              <a:gd name="connsiteY4" fmla="*/ 486988 h 2070968"/>
              <a:gd name="connsiteX0" fmla="*/ 0 w 590010"/>
              <a:gd name="connsiteY0" fmla="*/ 515563 h 2070968"/>
              <a:gd name="connsiteX1" fmla="*/ 144986 w 590010"/>
              <a:gd name="connsiteY1" fmla="*/ 2070968 h 2070968"/>
              <a:gd name="connsiteX2" fmla="*/ 590010 w 590010"/>
              <a:gd name="connsiteY2" fmla="*/ 1620013 h 2070968"/>
              <a:gd name="connsiteX3" fmla="*/ 496781 w 590010"/>
              <a:gd name="connsiteY3" fmla="*/ 0 h 2070968"/>
              <a:gd name="connsiteX4" fmla="*/ 0 w 590010"/>
              <a:gd name="connsiteY4" fmla="*/ 515563 h 2070968"/>
              <a:gd name="connsiteX0" fmla="*/ 0 w 593089"/>
              <a:gd name="connsiteY0" fmla="*/ 487854 h 2070968"/>
              <a:gd name="connsiteX1" fmla="*/ 148065 w 593089"/>
              <a:gd name="connsiteY1" fmla="*/ 2070968 h 2070968"/>
              <a:gd name="connsiteX2" fmla="*/ 593089 w 593089"/>
              <a:gd name="connsiteY2" fmla="*/ 1620013 h 2070968"/>
              <a:gd name="connsiteX3" fmla="*/ 499860 w 593089"/>
              <a:gd name="connsiteY3" fmla="*/ 0 h 2070968"/>
              <a:gd name="connsiteX4" fmla="*/ 0 w 593089"/>
              <a:gd name="connsiteY4" fmla="*/ 487854 h 2070968"/>
              <a:gd name="connsiteX0" fmla="*/ 0 w 593089"/>
              <a:gd name="connsiteY0" fmla="*/ 494012 h 2077126"/>
              <a:gd name="connsiteX1" fmla="*/ 148065 w 593089"/>
              <a:gd name="connsiteY1" fmla="*/ 2077126 h 2077126"/>
              <a:gd name="connsiteX2" fmla="*/ 593089 w 593089"/>
              <a:gd name="connsiteY2" fmla="*/ 1626171 h 2077126"/>
              <a:gd name="connsiteX3" fmla="*/ 493702 w 593089"/>
              <a:gd name="connsiteY3" fmla="*/ 0 h 2077126"/>
              <a:gd name="connsiteX4" fmla="*/ 0 w 593089"/>
              <a:gd name="connsiteY4" fmla="*/ 494012 h 2077126"/>
              <a:gd name="connsiteX0" fmla="*/ 0 w 593089"/>
              <a:gd name="connsiteY0" fmla="*/ 494012 h 2077126"/>
              <a:gd name="connsiteX1" fmla="*/ 148065 w 593089"/>
              <a:gd name="connsiteY1" fmla="*/ 2077126 h 2077126"/>
              <a:gd name="connsiteX2" fmla="*/ 593089 w 593089"/>
              <a:gd name="connsiteY2" fmla="*/ 1626171 h 2077126"/>
              <a:gd name="connsiteX3" fmla="*/ 493702 w 593089"/>
              <a:gd name="connsiteY3" fmla="*/ 0 h 2077126"/>
              <a:gd name="connsiteX4" fmla="*/ 0 w 593089"/>
              <a:gd name="connsiteY4" fmla="*/ 494012 h 2077126"/>
              <a:gd name="connsiteX0" fmla="*/ 0 w 593089"/>
              <a:gd name="connsiteY0" fmla="*/ 494012 h 2123308"/>
              <a:gd name="connsiteX1" fmla="*/ 86489 w 593089"/>
              <a:gd name="connsiteY1" fmla="*/ 2123308 h 2123308"/>
              <a:gd name="connsiteX2" fmla="*/ 593089 w 593089"/>
              <a:gd name="connsiteY2" fmla="*/ 1626171 h 2123308"/>
              <a:gd name="connsiteX3" fmla="*/ 493702 w 593089"/>
              <a:gd name="connsiteY3" fmla="*/ 0 h 2123308"/>
              <a:gd name="connsiteX4" fmla="*/ 0 w 593089"/>
              <a:gd name="connsiteY4" fmla="*/ 494012 h 2123308"/>
              <a:gd name="connsiteX0" fmla="*/ 0 w 590010"/>
              <a:gd name="connsiteY0" fmla="*/ 503248 h 2123308"/>
              <a:gd name="connsiteX1" fmla="*/ 83410 w 590010"/>
              <a:gd name="connsiteY1" fmla="*/ 2123308 h 2123308"/>
              <a:gd name="connsiteX2" fmla="*/ 590010 w 590010"/>
              <a:gd name="connsiteY2" fmla="*/ 1626171 h 2123308"/>
              <a:gd name="connsiteX3" fmla="*/ 490623 w 590010"/>
              <a:gd name="connsiteY3" fmla="*/ 0 h 2123308"/>
              <a:gd name="connsiteX4" fmla="*/ 0 w 590010"/>
              <a:gd name="connsiteY4" fmla="*/ 503248 h 2123308"/>
              <a:gd name="connsiteX0" fmla="*/ 0 w 593089"/>
              <a:gd name="connsiteY0" fmla="*/ 497090 h 2123308"/>
              <a:gd name="connsiteX1" fmla="*/ 86489 w 593089"/>
              <a:gd name="connsiteY1" fmla="*/ 2123308 h 2123308"/>
              <a:gd name="connsiteX2" fmla="*/ 593089 w 593089"/>
              <a:gd name="connsiteY2" fmla="*/ 1626171 h 2123308"/>
              <a:gd name="connsiteX3" fmla="*/ 493702 w 593089"/>
              <a:gd name="connsiteY3" fmla="*/ 0 h 2123308"/>
              <a:gd name="connsiteX4" fmla="*/ 0 w 593089"/>
              <a:gd name="connsiteY4" fmla="*/ 497090 h 212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89" h="2123308">
                <a:moveTo>
                  <a:pt x="0" y="497090"/>
                </a:moveTo>
                <a:lnTo>
                  <a:pt x="86489" y="2123308"/>
                </a:lnTo>
                <a:lnTo>
                  <a:pt x="593089" y="1626171"/>
                </a:lnTo>
                <a:cubicBezTo>
                  <a:pt x="571538" y="1060767"/>
                  <a:pt x="534303" y="813054"/>
                  <a:pt x="493702" y="0"/>
                </a:cubicBezTo>
                <a:cubicBezTo>
                  <a:pt x="339509" y="169088"/>
                  <a:pt x="149719" y="345079"/>
                  <a:pt x="0" y="49709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tLang="ko-KR" sz="2700">
              <a:solidFill>
                <a:schemeClr val="tx1"/>
              </a:solidFill>
              <a:latin typeface="Bebas Neue"/>
            </a:endParaRPr>
          </a:p>
        </p:txBody>
      </p:sp>
      <p:sp>
        <p:nvSpPr>
          <p:cNvPr id="4" name="Freeform 2">
            <a:extLst>
              <a:ext uri="{FF2B5EF4-FFF2-40B4-BE49-F238E27FC236}">
                <a16:creationId xmlns:a16="http://schemas.microsoft.com/office/drawing/2014/main" id="{53E26F38-4E68-4449-89D2-DEB9D89944A6}"/>
              </a:ext>
            </a:extLst>
          </p:cNvPr>
          <p:cNvSpPr/>
          <p:nvPr/>
        </p:nvSpPr>
        <p:spPr>
          <a:xfrm>
            <a:off x="4642242" y="1137816"/>
            <a:ext cx="593089" cy="2123308"/>
          </a:xfrm>
          <a:custGeom>
            <a:avLst/>
            <a:gdLst>
              <a:gd name="connsiteX0" fmla="*/ 0 w 828136"/>
              <a:gd name="connsiteY0" fmla="*/ 422694 h 2018581"/>
              <a:gd name="connsiteX1" fmla="*/ 414068 w 828136"/>
              <a:gd name="connsiteY1" fmla="*/ 2018581 h 2018581"/>
              <a:gd name="connsiteX2" fmla="*/ 828136 w 828136"/>
              <a:gd name="connsiteY2" fmla="*/ 1570007 h 2018581"/>
              <a:gd name="connsiteX3" fmla="*/ 465826 w 828136"/>
              <a:gd name="connsiteY3" fmla="*/ 0 h 2018581"/>
              <a:gd name="connsiteX4" fmla="*/ 0 w 828136"/>
              <a:gd name="connsiteY4" fmla="*/ 422694 h 2018581"/>
              <a:gd name="connsiteX0" fmla="*/ 0 w 849567"/>
              <a:gd name="connsiteY0" fmla="*/ 422694 h 2018581"/>
              <a:gd name="connsiteX1" fmla="*/ 414068 w 849567"/>
              <a:gd name="connsiteY1" fmla="*/ 2018581 h 2018581"/>
              <a:gd name="connsiteX2" fmla="*/ 849567 w 849567"/>
              <a:gd name="connsiteY2" fmla="*/ 1567626 h 2018581"/>
              <a:gd name="connsiteX3" fmla="*/ 465826 w 849567"/>
              <a:gd name="connsiteY3" fmla="*/ 0 h 2018581"/>
              <a:gd name="connsiteX4" fmla="*/ 0 w 849567"/>
              <a:gd name="connsiteY4" fmla="*/ 422694 h 2018581"/>
              <a:gd name="connsiteX0" fmla="*/ 0 w 849567"/>
              <a:gd name="connsiteY0" fmla="*/ 422694 h 2018581"/>
              <a:gd name="connsiteX1" fmla="*/ 404543 w 849567"/>
              <a:gd name="connsiteY1" fmla="*/ 2018581 h 2018581"/>
              <a:gd name="connsiteX2" fmla="*/ 849567 w 849567"/>
              <a:gd name="connsiteY2" fmla="*/ 1567626 h 2018581"/>
              <a:gd name="connsiteX3" fmla="*/ 465826 w 849567"/>
              <a:gd name="connsiteY3" fmla="*/ 0 h 2018581"/>
              <a:gd name="connsiteX4" fmla="*/ 0 w 849567"/>
              <a:gd name="connsiteY4" fmla="*/ 422694 h 2018581"/>
              <a:gd name="connsiteX0" fmla="*/ 0 w 849567"/>
              <a:gd name="connsiteY0" fmla="*/ 434600 h 2030487"/>
              <a:gd name="connsiteX1" fmla="*/ 404543 w 849567"/>
              <a:gd name="connsiteY1" fmla="*/ 2030487 h 2030487"/>
              <a:gd name="connsiteX2" fmla="*/ 849567 w 849567"/>
              <a:gd name="connsiteY2" fmla="*/ 1579532 h 2030487"/>
              <a:gd name="connsiteX3" fmla="*/ 449157 w 849567"/>
              <a:gd name="connsiteY3" fmla="*/ 0 h 2030487"/>
              <a:gd name="connsiteX4" fmla="*/ 0 w 849567"/>
              <a:gd name="connsiteY4" fmla="*/ 434600 h 2030487"/>
              <a:gd name="connsiteX0" fmla="*/ 0 w 849567"/>
              <a:gd name="connsiteY0" fmla="*/ 434600 h 2030487"/>
              <a:gd name="connsiteX1" fmla="*/ 404543 w 849567"/>
              <a:gd name="connsiteY1" fmla="*/ 2030487 h 2030487"/>
              <a:gd name="connsiteX2" fmla="*/ 849567 w 849567"/>
              <a:gd name="connsiteY2" fmla="*/ 1579532 h 2030487"/>
              <a:gd name="connsiteX3" fmla="*/ 449157 w 849567"/>
              <a:gd name="connsiteY3" fmla="*/ 0 h 2030487"/>
              <a:gd name="connsiteX4" fmla="*/ 0 w 849567"/>
              <a:gd name="connsiteY4" fmla="*/ 434600 h 2030487"/>
              <a:gd name="connsiteX0" fmla="*/ 0 w 849567"/>
              <a:gd name="connsiteY0" fmla="*/ 436981 h 2032868"/>
              <a:gd name="connsiteX1" fmla="*/ 404543 w 849567"/>
              <a:gd name="connsiteY1" fmla="*/ 2032868 h 2032868"/>
              <a:gd name="connsiteX2" fmla="*/ 849567 w 849567"/>
              <a:gd name="connsiteY2" fmla="*/ 1581913 h 2032868"/>
              <a:gd name="connsiteX3" fmla="*/ 442013 w 849567"/>
              <a:gd name="connsiteY3" fmla="*/ 0 h 2032868"/>
              <a:gd name="connsiteX4" fmla="*/ 0 w 849567"/>
              <a:gd name="connsiteY4" fmla="*/ 436981 h 2032868"/>
              <a:gd name="connsiteX0" fmla="*/ 0 w 851948"/>
              <a:gd name="connsiteY0" fmla="*/ 453650 h 2032868"/>
              <a:gd name="connsiteX1" fmla="*/ 406924 w 851948"/>
              <a:gd name="connsiteY1" fmla="*/ 2032868 h 2032868"/>
              <a:gd name="connsiteX2" fmla="*/ 851948 w 851948"/>
              <a:gd name="connsiteY2" fmla="*/ 1581913 h 2032868"/>
              <a:gd name="connsiteX3" fmla="*/ 444394 w 851948"/>
              <a:gd name="connsiteY3" fmla="*/ 0 h 2032868"/>
              <a:gd name="connsiteX4" fmla="*/ 0 w 851948"/>
              <a:gd name="connsiteY4" fmla="*/ 453650 h 2032868"/>
              <a:gd name="connsiteX0" fmla="*/ 0 w 844804"/>
              <a:gd name="connsiteY0" fmla="*/ 444125 h 2032868"/>
              <a:gd name="connsiteX1" fmla="*/ 399780 w 844804"/>
              <a:gd name="connsiteY1" fmla="*/ 2032868 h 2032868"/>
              <a:gd name="connsiteX2" fmla="*/ 844804 w 844804"/>
              <a:gd name="connsiteY2" fmla="*/ 1581913 h 2032868"/>
              <a:gd name="connsiteX3" fmla="*/ 437250 w 844804"/>
              <a:gd name="connsiteY3" fmla="*/ 0 h 2032868"/>
              <a:gd name="connsiteX4" fmla="*/ 0 w 844804"/>
              <a:gd name="connsiteY4" fmla="*/ 444125 h 2032868"/>
              <a:gd name="connsiteX0" fmla="*/ 0 w 844804"/>
              <a:gd name="connsiteY0" fmla="*/ 444125 h 2032868"/>
              <a:gd name="connsiteX1" fmla="*/ 399780 w 844804"/>
              <a:gd name="connsiteY1" fmla="*/ 2032868 h 2032868"/>
              <a:gd name="connsiteX2" fmla="*/ 844804 w 844804"/>
              <a:gd name="connsiteY2" fmla="*/ 1581913 h 2032868"/>
              <a:gd name="connsiteX3" fmla="*/ 437250 w 844804"/>
              <a:gd name="connsiteY3" fmla="*/ 0 h 2032868"/>
              <a:gd name="connsiteX4" fmla="*/ 0 w 844804"/>
              <a:gd name="connsiteY4" fmla="*/ 444125 h 2032868"/>
              <a:gd name="connsiteX0" fmla="*/ 0 w 856710"/>
              <a:gd name="connsiteY0" fmla="*/ 448888 h 2032868"/>
              <a:gd name="connsiteX1" fmla="*/ 411686 w 856710"/>
              <a:gd name="connsiteY1" fmla="*/ 2032868 h 2032868"/>
              <a:gd name="connsiteX2" fmla="*/ 856710 w 856710"/>
              <a:gd name="connsiteY2" fmla="*/ 1581913 h 2032868"/>
              <a:gd name="connsiteX3" fmla="*/ 449156 w 856710"/>
              <a:gd name="connsiteY3" fmla="*/ 0 h 2032868"/>
              <a:gd name="connsiteX4" fmla="*/ 0 w 856710"/>
              <a:gd name="connsiteY4" fmla="*/ 448888 h 20328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590010"/>
              <a:gd name="connsiteY0" fmla="*/ 486988 h 2070968"/>
              <a:gd name="connsiteX1" fmla="*/ 144986 w 590010"/>
              <a:gd name="connsiteY1" fmla="*/ 2070968 h 2070968"/>
              <a:gd name="connsiteX2" fmla="*/ 590010 w 590010"/>
              <a:gd name="connsiteY2" fmla="*/ 1620013 h 2070968"/>
              <a:gd name="connsiteX3" fmla="*/ 496781 w 590010"/>
              <a:gd name="connsiteY3" fmla="*/ 0 h 2070968"/>
              <a:gd name="connsiteX4" fmla="*/ 0 w 590010"/>
              <a:gd name="connsiteY4" fmla="*/ 486988 h 2070968"/>
              <a:gd name="connsiteX0" fmla="*/ 0 w 590010"/>
              <a:gd name="connsiteY0" fmla="*/ 515563 h 2070968"/>
              <a:gd name="connsiteX1" fmla="*/ 144986 w 590010"/>
              <a:gd name="connsiteY1" fmla="*/ 2070968 h 2070968"/>
              <a:gd name="connsiteX2" fmla="*/ 590010 w 590010"/>
              <a:gd name="connsiteY2" fmla="*/ 1620013 h 2070968"/>
              <a:gd name="connsiteX3" fmla="*/ 496781 w 590010"/>
              <a:gd name="connsiteY3" fmla="*/ 0 h 2070968"/>
              <a:gd name="connsiteX4" fmla="*/ 0 w 590010"/>
              <a:gd name="connsiteY4" fmla="*/ 515563 h 2070968"/>
              <a:gd name="connsiteX0" fmla="*/ 0 w 593089"/>
              <a:gd name="connsiteY0" fmla="*/ 487854 h 2070968"/>
              <a:gd name="connsiteX1" fmla="*/ 148065 w 593089"/>
              <a:gd name="connsiteY1" fmla="*/ 2070968 h 2070968"/>
              <a:gd name="connsiteX2" fmla="*/ 593089 w 593089"/>
              <a:gd name="connsiteY2" fmla="*/ 1620013 h 2070968"/>
              <a:gd name="connsiteX3" fmla="*/ 499860 w 593089"/>
              <a:gd name="connsiteY3" fmla="*/ 0 h 2070968"/>
              <a:gd name="connsiteX4" fmla="*/ 0 w 593089"/>
              <a:gd name="connsiteY4" fmla="*/ 487854 h 2070968"/>
              <a:gd name="connsiteX0" fmla="*/ 0 w 593089"/>
              <a:gd name="connsiteY0" fmla="*/ 494012 h 2077126"/>
              <a:gd name="connsiteX1" fmla="*/ 148065 w 593089"/>
              <a:gd name="connsiteY1" fmla="*/ 2077126 h 2077126"/>
              <a:gd name="connsiteX2" fmla="*/ 593089 w 593089"/>
              <a:gd name="connsiteY2" fmla="*/ 1626171 h 2077126"/>
              <a:gd name="connsiteX3" fmla="*/ 493702 w 593089"/>
              <a:gd name="connsiteY3" fmla="*/ 0 h 2077126"/>
              <a:gd name="connsiteX4" fmla="*/ 0 w 593089"/>
              <a:gd name="connsiteY4" fmla="*/ 494012 h 2077126"/>
              <a:gd name="connsiteX0" fmla="*/ 0 w 593089"/>
              <a:gd name="connsiteY0" fmla="*/ 494012 h 2077126"/>
              <a:gd name="connsiteX1" fmla="*/ 148065 w 593089"/>
              <a:gd name="connsiteY1" fmla="*/ 2077126 h 2077126"/>
              <a:gd name="connsiteX2" fmla="*/ 593089 w 593089"/>
              <a:gd name="connsiteY2" fmla="*/ 1626171 h 2077126"/>
              <a:gd name="connsiteX3" fmla="*/ 493702 w 593089"/>
              <a:gd name="connsiteY3" fmla="*/ 0 h 2077126"/>
              <a:gd name="connsiteX4" fmla="*/ 0 w 593089"/>
              <a:gd name="connsiteY4" fmla="*/ 494012 h 2077126"/>
              <a:gd name="connsiteX0" fmla="*/ 0 w 593089"/>
              <a:gd name="connsiteY0" fmla="*/ 494012 h 2123308"/>
              <a:gd name="connsiteX1" fmla="*/ 86489 w 593089"/>
              <a:gd name="connsiteY1" fmla="*/ 2123308 h 2123308"/>
              <a:gd name="connsiteX2" fmla="*/ 593089 w 593089"/>
              <a:gd name="connsiteY2" fmla="*/ 1626171 h 2123308"/>
              <a:gd name="connsiteX3" fmla="*/ 493702 w 593089"/>
              <a:gd name="connsiteY3" fmla="*/ 0 h 2123308"/>
              <a:gd name="connsiteX4" fmla="*/ 0 w 593089"/>
              <a:gd name="connsiteY4" fmla="*/ 494012 h 2123308"/>
              <a:gd name="connsiteX0" fmla="*/ 0 w 590010"/>
              <a:gd name="connsiteY0" fmla="*/ 503248 h 2123308"/>
              <a:gd name="connsiteX1" fmla="*/ 83410 w 590010"/>
              <a:gd name="connsiteY1" fmla="*/ 2123308 h 2123308"/>
              <a:gd name="connsiteX2" fmla="*/ 590010 w 590010"/>
              <a:gd name="connsiteY2" fmla="*/ 1626171 h 2123308"/>
              <a:gd name="connsiteX3" fmla="*/ 490623 w 590010"/>
              <a:gd name="connsiteY3" fmla="*/ 0 h 2123308"/>
              <a:gd name="connsiteX4" fmla="*/ 0 w 590010"/>
              <a:gd name="connsiteY4" fmla="*/ 503248 h 2123308"/>
              <a:gd name="connsiteX0" fmla="*/ 0 w 593089"/>
              <a:gd name="connsiteY0" fmla="*/ 497090 h 2123308"/>
              <a:gd name="connsiteX1" fmla="*/ 86489 w 593089"/>
              <a:gd name="connsiteY1" fmla="*/ 2123308 h 2123308"/>
              <a:gd name="connsiteX2" fmla="*/ 593089 w 593089"/>
              <a:gd name="connsiteY2" fmla="*/ 1626171 h 2123308"/>
              <a:gd name="connsiteX3" fmla="*/ 493702 w 593089"/>
              <a:gd name="connsiteY3" fmla="*/ 0 h 2123308"/>
              <a:gd name="connsiteX4" fmla="*/ 0 w 593089"/>
              <a:gd name="connsiteY4" fmla="*/ 497090 h 212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89" h="2123308">
                <a:moveTo>
                  <a:pt x="0" y="497090"/>
                </a:moveTo>
                <a:lnTo>
                  <a:pt x="86489" y="2123308"/>
                </a:lnTo>
                <a:lnTo>
                  <a:pt x="593089" y="1626171"/>
                </a:lnTo>
                <a:cubicBezTo>
                  <a:pt x="571538" y="1060767"/>
                  <a:pt x="534303" y="813054"/>
                  <a:pt x="493702" y="0"/>
                </a:cubicBezTo>
                <a:cubicBezTo>
                  <a:pt x="339509" y="169088"/>
                  <a:pt x="149719" y="345079"/>
                  <a:pt x="0" y="49709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tLang="ko-KR" sz="2700">
              <a:solidFill>
                <a:schemeClr val="tx1"/>
              </a:solidFill>
              <a:latin typeface="Bebas Neue"/>
            </a:endParaRPr>
          </a:p>
        </p:txBody>
      </p:sp>
      <p:sp>
        <p:nvSpPr>
          <p:cNvPr id="5" name="Freeform 1">
            <a:extLst>
              <a:ext uri="{FF2B5EF4-FFF2-40B4-BE49-F238E27FC236}">
                <a16:creationId xmlns:a16="http://schemas.microsoft.com/office/drawing/2014/main" id="{71F8858F-3D06-4964-8452-F61D45DF6B9A}"/>
              </a:ext>
            </a:extLst>
          </p:cNvPr>
          <p:cNvSpPr/>
          <p:nvPr/>
        </p:nvSpPr>
        <p:spPr>
          <a:xfrm>
            <a:off x="7532858" y="1945733"/>
            <a:ext cx="764934" cy="1313994"/>
          </a:xfrm>
          <a:custGeom>
            <a:avLst/>
            <a:gdLst>
              <a:gd name="connsiteX0" fmla="*/ 0 w 764934"/>
              <a:gd name="connsiteY0" fmla="*/ 0 h 1277049"/>
              <a:gd name="connsiteX1" fmla="*/ 564002 w 764934"/>
              <a:gd name="connsiteY1" fmla="*/ 0 h 1277049"/>
              <a:gd name="connsiteX2" fmla="*/ 764934 w 764934"/>
              <a:gd name="connsiteY2" fmla="*/ 779913 h 1277049"/>
              <a:gd name="connsiteX3" fmla="*/ 270649 w 764934"/>
              <a:gd name="connsiteY3" fmla="*/ 1277049 h 1277049"/>
              <a:gd name="connsiteX4" fmla="*/ 0 w 764934"/>
              <a:gd name="connsiteY4" fmla="*/ 0 h 1277049"/>
              <a:gd name="connsiteX0" fmla="*/ 0 w 764934"/>
              <a:gd name="connsiteY0" fmla="*/ 27709 h 1304758"/>
              <a:gd name="connsiteX1" fmla="*/ 640972 w 764934"/>
              <a:gd name="connsiteY1" fmla="*/ 0 h 1304758"/>
              <a:gd name="connsiteX2" fmla="*/ 764934 w 764934"/>
              <a:gd name="connsiteY2" fmla="*/ 807622 h 1304758"/>
              <a:gd name="connsiteX3" fmla="*/ 270649 w 764934"/>
              <a:gd name="connsiteY3" fmla="*/ 1304758 h 1304758"/>
              <a:gd name="connsiteX4" fmla="*/ 0 w 764934"/>
              <a:gd name="connsiteY4" fmla="*/ 27709 h 1304758"/>
              <a:gd name="connsiteX0" fmla="*/ 0 w 764934"/>
              <a:gd name="connsiteY0" fmla="*/ 36945 h 1313994"/>
              <a:gd name="connsiteX1" fmla="*/ 659445 w 764934"/>
              <a:gd name="connsiteY1" fmla="*/ 0 h 1313994"/>
              <a:gd name="connsiteX2" fmla="*/ 764934 w 764934"/>
              <a:gd name="connsiteY2" fmla="*/ 816858 h 1313994"/>
              <a:gd name="connsiteX3" fmla="*/ 270649 w 764934"/>
              <a:gd name="connsiteY3" fmla="*/ 1313994 h 1313994"/>
              <a:gd name="connsiteX4" fmla="*/ 0 w 764934"/>
              <a:gd name="connsiteY4" fmla="*/ 36945 h 1313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34" h="1313994">
                <a:moveTo>
                  <a:pt x="0" y="36945"/>
                </a:moveTo>
                <a:lnTo>
                  <a:pt x="659445" y="0"/>
                </a:lnTo>
                <a:lnTo>
                  <a:pt x="764934" y="816858"/>
                </a:lnTo>
                <a:lnTo>
                  <a:pt x="270649" y="1313994"/>
                </a:lnTo>
                <a:cubicBezTo>
                  <a:pt x="164012" y="903705"/>
                  <a:pt x="106637" y="447234"/>
                  <a:pt x="0" y="36945"/>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tLang="ko-KR" sz="2700">
              <a:solidFill>
                <a:schemeClr val="tx1"/>
              </a:solidFill>
              <a:latin typeface="Bebas Neue"/>
            </a:endParaRPr>
          </a:p>
        </p:txBody>
      </p:sp>
      <p:sp>
        <p:nvSpPr>
          <p:cNvPr id="6" name="Freeform 2">
            <a:extLst>
              <a:ext uri="{FF2B5EF4-FFF2-40B4-BE49-F238E27FC236}">
                <a16:creationId xmlns:a16="http://schemas.microsoft.com/office/drawing/2014/main" id="{1D757D48-D5A2-442A-8BC1-B5AF3D00FAA2}"/>
              </a:ext>
            </a:extLst>
          </p:cNvPr>
          <p:cNvSpPr/>
          <p:nvPr/>
        </p:nvSpPr>
        <p:spPr>
          <a:xfrm>
            <a:off x="6172998" y="1136419"/>
            <a:ext cx="593089" cy="2123308"/>
          </a:xfrm>
          <a:custGeom>
            <a:avLst/>
            <a:gdLst>
              <a:gd name="connsiteX0" fmla="*/ 0 w 828136"/>
              <a:gd name="connsiteY0" fmla="*/ 422694 h 2018581"/>
              <a:gd name="connsiteX1" fmla="*/ 414068 w 828136"/>
              <a:gd name="connsiteY1" fmla="*/ 2018581 h 2018581"/>
              <a:gd name="connsiteX2" fmla="*/ 828136 w 828136"/>
              <a:gd name="connsiteY2" fmla="*/ 1570007 h 2018581"/>
              <a:gd name="connsiteX3" fmla="*/ 465826 w 828136"/>
              <a:gd name="connsiteY3" fmla="*/ 0 h 2018581"/>
              <a:gd name="connsiteX4" fmla="*/ 0 w 828136"/>
              <a:gd name="connsiteY4" fmla="*/ 422694 h 2018581"/>
              <a:gd name="connsiteX0" fmla="*/ 0 w 849567"/>
              <a:gd name="connsiteY0" fmla="*/ 422694 h 2018581"/>
              <a:gd name="connsiteX1" fmla="*/ 414068 w 849567"/>
              <a:gd name="connsiteY1" fmla="*/ 2018581 h 2018581"/>
              <a:gd name="connsiteX2" fmla="*/ 849567 w 849567"/>
              <a:gd name="connsiteY2" fmla="*/ 1567626 h 2018581"/>
              <a:gd name="connsiteX3" fmla="*/ 465826 w 849567"/>
              <a:gd name="connsiteY3" fmla="*/ 0 h 2018581"/>
              <a:gd name="connsiteX4" fmla="*/ 0 w 849567"/>
              <a:gd name="connsiteY4" fmla="*/ 422694 h 2018581"/>
              <a:gd name="connsiteX0" fmla="*/ 0 w 849567"/>
              <a:gd name="connsiteY0" fmla="*/ 422694 h 2018581"/>
              <a:gd name="connsiteX1" fmla="*/ 404543 w 849567"/>
              <a:gd name="connsiteY1" fmla="*/ 2018581 h 2018581"/>
              <a:gd name="connsiteX2" fmla="*/ 849567 w 849567"/>
              <a:gd name="connsiteY2" fmla="*/ 1567626 h 2018581"/>
              <a:gd name="connsiteX3" fmla="*/ 465826 w 849567"/>
              <a:gd name="connsiteY3" fmla="*/ 0 h 2018581"/>
              <a:gd name="connsiteX4" fmla="*/ 0 w 849567"/>
              <a:gd name="connsiteY4" fmla="*/ 422694 h 2018581"/>
              <a:gd name="connsiteX0" fmla="*/ 0 w 849567"/>
              <a:gd name="connsiteY0" fmla="*/ 434600 h 2030487"/>
              <a:gd name="connsiteX1" fmla="*/ 404543 w 849567"/>
              <a:gd name="connsiteY1" fmla="*/ 2030487 h 2030487"/>
              <a:gd name="connsiteX2" fmla="*/ 849567 w 849567"/>
              <a:gd name="connsiteY2" fmla="*/ 1579532 h 2030487"/>
              <a:gd name="connsiteX3" fmla="*/ 449157 w 849567"/>
              <a:gd name="connsiteY3" fmla="*/ 0 h 2030487"/>
              <a:gd name="connsiteX4" fmla="*/ 0 w 849567"/>
              <a:gd name="connsiteY4" fmla="*/ 434600 h 2030487"/>
              <a:gd name="connsiteX0" fmla="*/ 0 w 849567"/>
              <a:gd name="connsiteY0" fmla="*/ 434600 h 2030487"/>
              <a:gd name="connsiteX1" fmla="*/ 404543 w 849567"/>
              <a:gd name="connsiteY1" fmla="*/ 2030487 h 2030487"/>
              <a:gd name="connsiteX2" fmla="*/ 849567 w 849567"/>
              <a:gd name="connsiteY2" fmla="*/ 1579532 h 2030487"/>
              <a:gd name="connsiteX3" fmla="*/ 449157 w 849567"/>
              <a:gd name="connsiteY3" fmla="*/ 0 h 2030487"/>
              <a:gd name="connsiteX4" fmla="*/ 0 w 849567"/>
              <a:gd name="connsiteY4" fmla="*/ 434600 h 2030487"/>
              <a:gd name="connsiteX0" fmla="*/ 0 w 849567"/>
              <a:gd name="connsiteY0" fmla="*/ 436981 h 2032868"/>
              <a:gd name="connsiteX1" fmla="*/ 404543 w 849567"/>
              <a:gd name="connsiteY1" fmla="*/ 2032868 h 2032868"/>
              <a:gd name="connsiteX2" fmla="*/ 849567 w 849567"/>
              <a:gd name="connsiteY2" fmla="*/ 1581913 h 2032868"/>
              <a:gd name="connsiteX3" fmla="*/ 442013 w 849567"/>
              <a:gd name="connsiteY3" fmla="*/ 0 h 2032868"/>
              <a:gd name="connsiteX4" fmla="*/ 0 w 849567"/>
              <a:gd name="connsiteY4" fmla="*/ 436981 h 2032868"/>
              <a:gd name="connsiteX0" fmla="*/ 0 w 851948"/>
              <a:gd name="connsiteY0" fmla="*/ 453650 h 2032868"/>
              <a:gd name="connsiteX1" fmla="*/ 406924 w 851948"/>
              <a:gd name="connsiteY1" fmla="*/ 2032868 h 2032868"/>
              <a:gd name="connsiteX2" fmla="*/ 851948 w 851948"/>
              <a:gd name="connsiteY2" fmla="*/ 1581913 h 2032868"/>
              <a:gd name="connsiteX3" fmla="*/ 444394 w 851948"/>
              <a:gd name="connsiteY3" fmla="*/ 0 h 2032868"/>
              <a:gd name="connsiteX4" fmla="*/ 0 w 851948"/>
              <a:gd name="connsiteY4" fmla="*/ 453650 h 2032868"/>
              <a:gd name="connsiteX0" fmla="*/ 0 w 844804"/>
              <a:gd name="connsiteY0" fmla="*/ 444125 h 2032868"/>
              <a:gd name="connsiteX1" fmla="*/ 399780 w 844804"/>
              <a:gd name="connsiteY1" fmla="*/ 2032868 h 2032868"/>
              <a:gd name="connsiteX2" fmla="*/ 844804 w 844804"/>
              <a:gd name="connsiteY2" fmla="*/ 1581913 h 2032868"/>
              <a:gd name="connsiteX3" fmla="*/ 437250 w 844804"/>
              <a:gd name="connsiteY3" fmla="*/ 0 h 2032868"/>
              <a:gd name="connsiteX4" fmla="*/ 0 w 844804"/>
              <a:gd name="connsiteY4" fmla="*/ 444125 h 2032868"/>
              <a:gd name="connsiteX0" fmla="*/ 0 w 844804"/>
              <a:gd name="connsiteY0" fmla="*/ 444125 h 2032868"/>
              <a:gd name="connsiteX1" fmla="*/ 399780 w 844804"/>
              <a:gd name="connsiteY1" fmla="*/ 2032868 h 2032868"/>
              <a:gd name="connsiteX2" fmla="*/ 844804 w 844804"/>
              <a:gd name="connsiteY2" fmla="*/ 1581913 h 2032868"/>
              <a:gd name="connsiteX3" fmla="*/ 437250 w 844804"/>
              <a:gd name="connsiteY3" fmla="*/ 0 h 2032868"/>
              <a:gd name="connsiteX4" fmla="*/ 0 w 844804"/>
              <a:gd name="connsiteY4" fmla="*/ 444125 h 2032868"/>
              <a:gd name="connsiteX0" fmla="*/ 0 w 856710"/>
              <a:gd name="connsiteY0" fmla="*/ 448888 h 2032868"/>
              <a:gd name="connsiteX1" fmla="*/ 411686 w 856710"/>
              <a:gd name="connsiteY1" fmla="*/ 2032868 h 2032868"/>
              <a:gd name="connsiteX2" fmla="*/ 856710 w 856710"/>
              <a:gd name="connsiteY2" fmla="*/ 1581913 h 2032868"/>
              <a:gd name="connsiteX3" fmla="*/ 449156 w 856710"/>
              <a:gd name="connsiteY3" fmla="*/ 0 h 2032868"/>
              <a:gd name="connsiteX4" fmla="*/ 0 w 856710"/>
              <a:gd name="connsiteY4" fmla="*/ 448888 h 20328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856710"/>
              <a:gd name="connsiteY0" fmla="*/ 486988 h 2070968"/>
              <a:gd name="connsiteX1" fmla="*/ 411686 w 856710"/>
              <a:gd name="connsiteY1" fmla="*/ 2070968 h 2070968"/>
              <a:gd name="connsiteX2" fmla="*/ 856710 w 856710"/>
              <a:gd name="connsiteY2" fmla="*/ 1620013 h 2070968"/>
              <a:gd name="connsiteX3" fmla="*/ 763481 w 856710"/>
              <a:gd name="connsiteY3" fmla="*/ 0 h 2070968"/>
              <a:gd name="connsiteX4" fmla="*/ 0 w 856710"/>
              <a:gd name="connsiteY4" fmla="*/ 486988 h 2070968"/>
              <a:gd name="connsiteX0" fmla="*/ 0 w 590010"/>
              <a:gd name="connsiteY0" fmla="*/ 486988 h 2070968"/>
              <a:gd name="connsiteX1" fmla="*/ 144986 w 590010"/>
              <a:gd name="connsiteY1" fmla="*/ 2070968 h 2070968"/>
              <a:gd name="connsiteX2" fmla="*/ 590010 w 590010"/>
              <a:gd name="connsiteY2" fmla="*/ 1620013 h 2070968"/>
              <a:gd name="connsiteX3" fmla="*/ 496781 w 590010"/>
              <a:gd name="connsiteY3" fmla="*/ 0 h 2070968"/>
              <a:gd name="connsiteX4" fmla="*/ 0 w 590010"/>
              <a:gd name="connsiteY4" fmla="*/ 486988 h 2070968"/>
              <a:gd name="connsiteX0" fmla="*/ 0 w 590010"/>
              <a:gd name="connsiteY0" fmla="*/ 515563 h 2070968"/>
              <a:gd name="connsiteX1" fmla="*/ 144986 w 590010"/>
              <a:gd name="connsiteY1" fmla="*/ 2070968 h 2070968"/>
              <a:gd name="connsiteX2" fmla="*/ 590010 w 590010"/>
              <a:gd name="connsiteY2" fmla="*/ 1620013 h 2070968"/>
              <a:gd name="connsiteX3" fmla="*/ 496781 w 590010"/>
              <a:gd name="connsiteY3" fmla="*/ 0 h 2070968"/>
              <a:gd name="connsiteX4" fmla="*/ 0 w 590010"/>
              <a:gd name="connsiteY4" fmla="*/ 515563 h 2070968"/>
              <a:gd name="connsiteX0" fmla="*/ 0 w 593089"/>
              <a:gd name="connsiteY0" fmla="*/ 487854 h 2070968"/>
              <a:gd name="connsiteX1" fmla="*/ 148065 w 593089"/>
              <a:gd name="connsiteY1" fmla="*/ 2070968 h 2070968"/>
              <a:gd name="connsiteX2" fmla="*/ 593089 w 593089"/>
              <a:gd name="connsiteY2" fmla="*/ 1620013 h 2070968"/>
              <a:gd name="connsiteX3" fmla="*/ 499860 w 593089"/>
              <a:gd name="connsiteY3" fmla="*/ 0 h 2070968"/>
              <a:gd name="connsiteX4" fmla="*/ 0 w 593089"/>
              <a:gd name="connsiteY4" fmla="*/ 487854 h 2070968"/>
              <a:gd name="connsiteX0" fmla="*/ 0 w 593089"/>
              <a:gd name="connsiteY0" fmla="*/ 494012 h 2077126"/>
              <a:gd name="connsiteX1" fmla="*/ 148065 w 593089"/>
              <a:gd name="connsiteY1" fmla="*/ 2077126 h 2077126"/>
              <a:gd name="connsiteX2" fmla="*/ 593089 w 593089"/>
              <a:gd name="connsiteY2" fmla="*/ 1626171 h 2077126"/>
              <a:gd name="connsiteX3" fmla="*/ 493702 w 593089"/>
              <a:gd name="connsiteY3" fmla="*/ 0 h 2077126"/>
              <a:gd name="connsiteX4" fmla="*/ 0 w 593089"/>
              <a:gd name="connsiteY4" fmla="*/ 494012 h 2077126"/>
              <a:gd name="connsiteX0" fmla="*/ 0 w 593089"/>
              <a:gd name="connsiteY0" fmla="*/ 494012 h 2077126"/>
              <a:gd name="connsiteX1" fmla="*/ 148065 w 593089"/>
              <a:gd name="connsiteY1" fmla="*/ 2077126 h 2077126"/>
              <a:gd name="connsiteX2" fmla="*/ 593089 w 593089"/>
              <a:gd name="connsiteY2" fmla="*/ 1626171 h 2077126"/>
              <a:gd name="connsiteX3" fmla="*/ 493702 w 593089"/>
              <a:gd name="connsiteY3" fmla="*/ 0 h 2077126"/>
              <a:gd name="connsiteX4" fmla="*/ 0 w 593089"/>
              <a:gd name="connsiteY4" fmla="*/ 494012 h 2077126"/>
              <a:gd name="connsiteX0" fmla="*/ 0 w 593089"/>
              <a:gd name="connsiteY0" fmla="*/ 494012 h 2123308"/>
              <a:gd name="connsiteX1" fmla="*/ 86489 w 593089"/>
              <a:gd name="connsiteY1" fmla="*/ 2123308 h 2123308"/>
              <a:gd name="connsiteX2" fmla="*/ 593089 w 593089"/>
              <a:gd name="connsiteY2" fmla="*/ 1626171 h 2123308"/>
              <a:gd name="connsiteX3" fmla="*/ 493702 w 593089"/>
              <a:gd name="connsiteY3" fmla="*/ 0 h 2123308"/>
              <a:gd name="connsiteX4" fmla="*/ 0 w 593089"/>
              <a:gd name="connsiteY4" fmla="*/ 494012 h 2123308"/>
              <a:gd name="connsiteX0" fmla="*/ 0 w 590010"/>
              <a:gd name="connsiteY0" fmla="*/ 503248 h 2123308"/>
              <a:gd name="connsiteX1" fmla="*/ 83410 w 590010"/>
              <a:gd name="connsiteY1" fmla="*/ 2123308 h 2123308"/>
              <a:gd name="connsiteX2" fmla="*/ 590010 w 590010"/>
              <a:gd name="connsiteY2" fmla="*/ 1626171 h 2123308"/>
              <a:gd name="connsiteX3" fmla="*/ 490623 w 590010"/>
              <a:gd name="connsiteY3" fmla="*/ 0 h 2123308"/>
              <a:gd name="connsiteX4" fmla="*/ 0 w 590010"/>
              <a:gd name="connsiteY4" fmla="*/ 503248 h 2123308"/>
              <a:gd name="connsiteX0" fmla="*/ 0 w 593089"/>
              <a:gd name="connsiteY0" fmla="*/ 497090 h 2123308"/>
              <a:gd name="connsiteX1" fmla="*/ 86489 w 593089"/>
              <a:gd name="connsiteY1" fmla="*/ 2123308 h 2123308"/>
              <a:gd name="connsiteX2" fmla="*/ 593089 w 593089"/>
              <a:gd name="connsiteY2" fmla="*/ 1626171 h 2123308"/>
              <a:gd name="connsiteX3" fmla="*/ 493702 w 593089"/>
              <a:gd name="connsiteY3" fmla="*/ 0 h 2123308"/>
              <a:gd name="connsiteX4" fmla="*/ 0 w 593089"/>
              <a:gd name="connsiteY4" fmla="*/ 497090 h 212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89" h="2123308">
                <a:moveTo>
                  <a:pt x="0" y="497090"/>
                </a:moveTo>
                <a:lnTo>
                  <a:pt x="86489" y="2123308"/>
                </a:lnTo>
                <a:lnTo>
                  <a:pt x="593089" y="1626171"/>
                </a:lnTo>
                <a:cubicBezTo>
                  <a:pt x="571538" y="1060767"/>
                  <a:pt x="534303" y="813054"/>
                  <a:pt x="493702" y="0"/>
                </a:cubicBezTo>
                <a:cubicBezTo>
                  <a:pt x="339509" y="169088"/>
                  <a:pt x="149719" y="345079"/>
                  <a:pt x="0" y="497090"/>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tLang="ko-KR" sz="2700">
              <a:solidFill>
                <a:schemeClr val="tx1"/>
              </a:solidFill>
              <a:latin typeface="Bebas Neue"/>
            </a:endParaRPr>
          </a:p>
        </p:txBody>
      </p:sp>
      <p:sp>
        <p:nvSpPr>
          <p:cNvPr id="7" name="Right Arrow 8">
            <a:extLst>
              <a:ext uri="{FF2B5EF4-FFF2-40B4-BE49-F238E27FC236}">
                <a16:creationId xmlns:a16="http://schemas.microsoft.com/office/drawing/2014/main" id="{48BBF697-A0D3-4B15-8F61-F959A496FB50}"/>
              </a:ext>
            </a:extLst>
          </p:cNvPr>
          <p:cNvSpPr/>
          <p:nvPr/>
        </p:nvSpPr>
        <p:spPr>
          <a:xfrm>
            <a:off x="1000566" y="1280132"/>
            <a:ext cx="8810625" cy="1647423"/>
          </a:xfrm>
          <a:prstGeom prst="rightArrow">
            <a:avLst>
              <a:gd name="adj1" fmla="val 50000"/>
              <a:gd name="adj2" fmla="val 62720"/>
            </a:avLst>
          </a:prstGeom>
          <a:solidFill>
            <a:schemeClr val="accent4">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tLang="ko-KR" sz="2800">
              <a:solidFill>
                <a:schemeClr val="tx1">
                  <a:lumMod val="65000"/>
                  <a:lumOff val="35000"/>
                </a:schemeClr>
              </a:solidFill>
              <a:latin typeface="Bebas Neue"/>
            </a:endParaRPr>
          </a:p>
        </p:txBody>
      </p:sp>
      <p:sp>
        <p:nvSpPr>
          <p:cNvPr id="8" name="Rectangle 7">
            <a:extLst>
              <a:ext uri="{FF2B5EF4-FFF2-40B4-BE49-F238E27FC236}">
                <a16:creationId xmlns:a16="http://schemas.microsoft.com/office/drawing/2014/main" id="{31AD1C7C-896E-4BBA-AF22-7025C28AF464}"/>
              </a:ext>
            </a:extLst>
          </p:cNvPr>
          <p:cNvSpPr/>
          <p:nvPr/>
        </p:nvSpPr>
        <p:spPr>
          <a:xfrm rot="2700000">
            <a:off x="1516402" y="1873123"/>
            <a:ext cx="2244813" cy="647981"/>
          </a:xfrm>
          <a:prstGeom prst="rect">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tLang="ko-KR" sz="1400">
              <a:solidFill>
                <a:schemeClr val="tx1"/>
              </a:solidFill>
              <a:latin typeface="Bebas Neue"/>
            </a:endParaRPr>
          </a:p>
        </p:txBody>
      </p:sp>
      <p:sp>
        <p:nvSpPr>
          <p:cNvPr id="9" name="Rectangle 8">
            <a:extLst>
              <a:ext uri="{FF2B5EF4-FFF2-40B4-BE49-F238E27FC236}">
                <a16:creationId xmlns:a16="http://schemas.microsoft.com/office/drawing/2014/main" id="{AA0894D7-9251-445F-9FFF-B7C982D1349B}"/>
              </a:ext>
            </a:extLst>
          </p:cNvPr>
          <p:cNvSpPr/>
          <p:nvPr/>
        </p:nvSpPr>
        <p:spPr>
          <a:xfrm rot="2700000">
            <a:off x="3047158" y="1873123"/>
            <a:ext cx="2244813" cy="647981"/>
          </a:xfrm>
          <a:prstGeom prst="rect">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tLang="ko-KR" sz="1400">
              <a:solidFill>
                <a:schemeClr val="tx1"/>
              </a:solidFill>
              <a:latin typeface="Bebas Neue"/>
            </a:endParaRPr>
          </a:p>
        </p:txBody>
      </p:sp>
      <p:sp>
        <p:nvSpPr>
          <p:cNvPr id="10" name="Rectangle 9">
            <a:extLst>
              <a:ext uri="{FF2B5EF4-FFF2-40B4-BE49-F238E27FC236}">
                <a16:creationId xmlns:a16="http://schemas.microsoft.com/office/drawing/2014/main" id="{B90BA2F7-C79A-436E-97B2-F1508BCD1C45}"/>
              </a:ext>
            </a:extLst>
          </p:cNvPr>
          <p:cNvSpPr/>
          <p:nvPr/>
        </p:nvSpPr>
        <p:spPr>
          <a:xfrm rot="2700000">
            <a:off x="4577914" y="1873123"/>
            <a:ext cx="2244813" cy="647981"/>
          </a:xfrm>
          <a:prstGeom prst="rect">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tLang="ko-KR" sz="1400">
              <a:solidFill>
                <a:schemeClr val="tx1"/>
              </a:solidFill>
              <a:latin typeface="Bebas Neue"/>
            </a:endParaRPr>
          </a:p>
        </p:txBody>
      </p:sp>
      <p:sp>
        <p:nvSpPr>
          <p:cNvPr id="11" name="Rectangle 10">
            <a:extLst>
              <a:ext uri="{FF2B5EF4-FFF2-40B4-BE49-F238E27FC236}">
                <a16:creationId xmlns:a16="http://schemas.microsoft.com/office/drawing/2014/main" id="{949E9182-6ACE-4256-8C6A-E2AB94F5919B}"/>
              </a:ext>
            </a:extLst>
          </p:cNvPr>
          <p:cNvSpPr/>
          <p:nvPr/>
        </p:nvSpPr>
        <p:spPr>
          <a:xfrm rot="2700000">
            <a:off x="6108670" y="1873123"/>
            <a:ext cx="2244813" cy="647981"/>
          </a:xfrm>
          <a:prstGeom prst="rect">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tLang="ko-KR" sz="1400">
              <a:solidFill>
                <a:schemeClr val="tx1"/>
              </a:solidFill>
              <a:latin typeface="Bebas Neue"/>
            </a:endParaRPr>
          </a:p>
        </p:txBody>
      </p:sp>
      <p:sp>
        <p:nvSpPr>
          <p:cNvPr id="12" name="TextBox 11">
            <a:extLst>
              <a:ext uri="{FF2B5EF4-FFF2-40B4-BE49-F238E27FC236}">
                <a16:creationId xmlns:a16="http://schemas.microsoft.com/office/drawing/2014/main" id="{B479D59F-AAC2-487B-969F-9574FF0AD196}"/>
              </a:ext>
            </a:extLst>
          </p:cNvPr>
          <p:cNvSpPr txBox="1"/>
          <p:nvPr/>
        </p:nvSpPr>
        <p:spPr>
          <a:xfrm rot="2700000">
            <a:off x="1678409" y="1904725"/>
            <a:ext cx="1939849" cy="584775"/>
          </a:xfrm>
          <a:prstGeom prst="rect">
            <a:avLst/>
          </a:prstGeom>
          <a:noFill/>
        </p:spPr>
        <p:txBody>
          <a:bodyPr wrap="square" rtlCol="0">
            <a:spAutoFit/>
          </a:bodyPr>
          <a:lstStyle/>
          <a:p>
            <a:pPr algn="ctr"/>
            <a:r>
              <a:rPr lang="it-IT" altLang="ko-KR" sz="1600" b="1" dirty="0">
                <a:latin typeface="Bebas Neue"/>
                <a:cs typeface="Arial" pitchFamily="34" charset="0"/>
              </a:rPr>
              <a:t>Analisi delle contestazioni</a:t>
            </a:r>
          </a:p>
        </p:txBody>
      </p:sp>
      <p:sp>
        <p:nvSpPr>
          <p:cNvPr id="13" name="TextBox 12">
            <a:extLst>
              <a:ext uri="{FF2B5EF4-FFF2-40B4-BE49-F238E27FC236}">
                <a16:creationId xmlns:a16="http://schemas.microsoft.com/office/drawing/2014/main" id="{9EC8F1C0-25E8-4100-BF38-2CC6E6BDA5FA}"/>
              </a:ext>
            </a:extLst>
          </p:cNvPr>
          <p:cNvSpPr txBox="1"/>
          <p:nvPr/>
        </p:nvSpPr>
        <p:spPr>
          <a:xfrm rot="2700000">
            <a:off x="3202815" y="2027835"/>
            <a:ext cx="1939849" cy="338554"/>
          </a:xfrm>
          <a:prstGeom prst="rect">
            <a:avLst/>
          </a:prstGeom>
          <a:noFill/>
        </p:spPr>
        <p:txBody>
          <a:bodyPr wrap="square" rtlCol="0">
            <a:spAutoFit/>
          </a:bodyPr>
          <a:lstStyle/>
          <a:p>
            <a:r>
              <a:rPr lang="it-IT" altLang="ko-KR" sz="1600" b="1" dirty="0">
                <a:latin typeface="Bebas Neue"/>
                <a:cs typeface="Arial" pitchFamily="34" charset="0"/>
              </a:rPr>
              <a:t>Analisi aziendale</a:t>
            </a:r>
          </a:p>
        </p:txBody>
      </p:sp>
      <p:sp>
        <p:nvSpPr>
          <p:cNvPr id="14" name="TextBox 13">
            <a:extLst>
              <a:ext uri="{FF2B5EF4-FFF2-40B4-BE49-F238E27FC236}">
                <a16:creationId xmlns:a16="http://schemas.microsoft.com/office/drawing/2014/main" id="{A8EED0E1-058E-490E-840B-D8727DB64890}"/>
              </a:ext>
            </a:extLst>
          </p:cNvPr>
          <p:cNvSpPr txBox="1"/>
          <p:nvPr/>
        </p:nvSpPr>
        <p:spPr>
          <a:xfrm rot="2700000">
            <a:off x="4727221" y="2027835"/>
            <a:ext cx="1939849" cy="338554"/>
          </a:xfrm>
          <a:prstGeom prst="rect">
            <a:avLst/>
          </a:prstGeom>
          <a:noFill/>
        </p:spPr>
        <p:txBody>
          <a:bodyPr wrap="square" rtlCol="0">
            <a:spAutoFit/>
          </a:bodyPr>
          <a:lstStyle/>
          <a:p>
            <a:r>
              <a:rPr lang="it-IT" altLang="ko-KR" sz="1600" b="1" dirty="0">
                <a:latin typeface="Bebas Neue"/>
                <a:cs typeface="Arial" pitchFamily="34" charset="0"/>
              </a:rPr>
              <a:t>Piano d’azione</a:t>
            </a:r>
          </a:p>
        </p:txBody>
      </p:sp>
      <p:sp>
        <p:nvSpPr>
          <p:cNvPr id="15" name="TextBox 14">
            <a:extLst>
              <a:ext uri="{FF2B5EF4-FFF2-40B4-BE49-F238E27FC236}">
                <a16:creationId xmlns:a16="http://schemas.microsoft.com/office/drawing/2014/main" id="{ABAB0A4B-6E61-4F9B-88BC-4741649C7A07}"/>
              </a:ext>
            </a:extLst>
          </p:cNvPr>
          <p:cNvSpPr txBox="1"/>
          <p:nvPr/>
        </p:nvSpPr>
        <p:spPr>
          <a:xfrm rot="2700000">
            <a:off x="5984236" y="1952989"/>
            <a:ext cx="2486638" cy="528350"/>
          </a:xfrm>
          <a:prstGeom prst="rect">
            <a:avLst/>
          </a:prstGeom>
          <a:noFill/>
        </p:spPr>
        <p:txBody>
          <a:bodyPr wrap="square" rtlCol="0">
            <a:spAutoFit/>
          </a:bodyPr>
          <a:lstStyle/>
          <a:p>
            <a:pPr algn="ctr">
              <a:lnSpc>
                <a:spcPts val="1720"/>
              </a:lnSpc>
            </a:pPr>
            <a:r>
              <a:rPr lang="it-IT" altLang="ko-KR" sz="1600" b="1" dirty="0">
                <a:latin typeface="Bebas Neue"/>
                <a:cs typeface="Arial" pitchFamily="34" charset="0"/>
              </a:rPr>
              <a:t>Monitoraggio e Revisione Piano d’azione </a:t>
            </a:r>
          </a:p>
        </p:txBody>
      </p:sp>
      <p:sp>
        <p:nvSpPr>
          <p:cNvPr id="17" name="TextBox 16">
            <a:extLst>
              <a:ext uri="{FF2B5EF4-FFF2-40B4-BE49-F238E27FC236}">
                <a16:creationId xmlns:a16="http://schemas.microsoft.com/office/drawing/2014/main" id="{D181E907-A44F-4C35-A0D4-A3CD0566B71F}"/>
              </a:ext>
            </a:extLst>
          </p:cNvPr>
          <p:cNvSpPr txBox="1"/>
          <p:nvPr/>
        </p:nvSpPr>
        <p:spPr>
          <a:xfrm>
            <a:off x="161097" y="3570126"/>
            <a:ext cx="1015444" cy="923330"/>
          </a:xfrm>
          <a:prstGeom prst="rect">
            <a:avLst/>
          </a:prstGeom>
          <a:noFill/>
        </p:spPr>
        <p:txBody>
          <a:bodyPr wrap="square" rtlCol="0">
            <a:spAutoFit/>
          </a:bodyPr>
          <a:lstStyle/>
          <a:p>
            <a:pPr algn="ctr"/>
            <a:r>
              <a:rPr lang="it-IT" altLang="ko-KR" sz="5400" b="1" dirty="0">
                <a:solidFill>
                  <a:schemeClr val="accent1"/>
                </a:solidFill>
                <a:latin typeface="Bebas Neue"/>
                <a:cs typeface="Arial" pitchFamily="34" charset="0"/>
              </a:rPr>
              <a:t>01</a:t>
            </a:r>
          </a:p>
        </p:txBody>
      </p:sp>
      <p:sp>
        <p:nvSpPr>
          <p:cNvPr id="18" name="TextBox 17">
            <a:extLst>
              <a:ext uri="{FF2B5EF4-FFF2-40B4-BE49-F238E27FC236}">
                <a16:creationId xmlns:a16="http://schemas.microsoft.com/office/drawing/2014/main" id="{E8AA9CF2-7046-485A-AFE0-00D19137F5D6}"/>
              </a:ext>
            </a:extLst>
          </p:cNvPr>
          <p:cNvSpPr txBox="1"/>
          <p:nvPr/>
        </p:nvSpPr>
        <p:spPr>
          <a:xfrm>
            <a:off x="1817905" y="4899087"/>
            <a:ext cx="1015444" cy="923330"/>
          </a:xfrm>
          <a:prstGeom prst="rect">
            <a:avLst/>
          </a:prstGeom>
          <a:noFill/>
        </p:spPr>
        <p:txBody>
          <a:bodyPr wrap="square" rtlCol="0">
            <a:spAutoFit/>
          </a:bodyPr>
          <a:lstStyle/>
          <a:p>
            <a:pPr algn="ctr"/>
            <a:r>
              <a:rPr lang="it-IT" altLang="ko-KR" sz="5400" b="1" dirty="0">
                <a:solidFill>
                  <a:schemeClr val="accent2"/>
                </a:solidFill>
                <a:latin typeface="Bebas Neue"/>
                <a:cs typeface="Arial" pitchFamily="34" charset="0"/>
              </a:rPr>
              <a:t>02</a:t>
            </a:r>
          </a:p>
        </p:txBody>
      </p:sp>
      <p:sp>
        <p:nvSpPr>
          <p:cNvPr id="19" name="TextBox 18">
            <a:extLst>
              <a:ext uri="{FF2B5EF4-FFF2-40B4-BE49-F238E27FC236}">
                <a16:creationId xmlns:a16="http://schemas.microsoft.com/office/drawing/2014/main" id="{94AEB892-69A7-41B7-A0BF-5CB79EF6E49C}"/>
              </a:ext>
            </a:extLst>
          </p:cNvPr>
          <p:cNvSpPr txBox="1"/>
          <p:nvPr/>
        </p:nvSpPr>
        <p:spPr>
          <a:xfrm>
            <a:off x="5547050" y="3570126"/>
            <a:ext cx="1015444" cy="923330"/>
          </a:xfrm>
          <a:prstGeom prst="rect">
            <a:avLst/>
          </a:prstGeom>
          <a:noFill/>
        </p:spPr>
        <p:txBody>
          <a:bodyPr wrap="square" rtlCol="0">
            <a:spAutoFit/>
          </a:bodyPr>
          <a:lstStyle/>
          <a:p>
            <a:pPr algn="ctr"/>
            <a:r>
              <a:rPr lang="it-IT" altLang="ko-KR" sz="5400" b="1" dirty="0">
                <a:solidFill>
                  <a:schemeClr val="accent3"/>
                </a:solidFill>
                <a:latin typeface="Bebas Neue"/>
                <a:cs typeface="Arial" pitchFamily="34" charset="0"/>
              </a:rPr>
              <a:t>03</a:t>
            </a:r>
          </a:p>
        </p:txBody>
      </p:sp>
      <p:sp>
        <p:nvSpPr>
          <p:cNvPr id="20" name="TextBox 19">
            <a:extLst>
              <a:ext uri="{FF2B5EF4-FFF2-40B4-BE49-F238E27FC236}">
                <a16:creationId xmlns:a16="http://schemas.microsoft.com/office/drawing/2014/main" id="{89C76126-A2E9-47A0-BD9E-9931C1A2B845}"/>
              </a:ext>
            </a:extLst>
          </p:cNvPr>
          <p:cNvSpPr txBox="1"/>
          <p:nvPr/>
        </p:nvSpPr>
        <p:spPr>
          <a:xfrm>
            <a:off x="6942593" y="4975287"/>
            <a:ext cx="1015444" cy="923330"/>
          </a:xfrm>
          <a:prstGeom prst="rect">
            <a:avLst/>
          </a:prstGeom>
          <a:noFill/>
        </p:spPr>
        <p:txBody>
          <a:bodyPr wrap="square" rtlCol="0">
            <a:spAutoFit/>
          </a:bodyPr>
          <a:lstStyle/>
          <a:p>
            <a:pPr algn="ctr"/>
            <a:r>
              <a:rPr lang="it-IT" altLang="ko-KR" sz="5400" b="1">
                <a:solidFill>
                  <a:schemeClr val="accent4"/>
                </a:solidFill>
                <a:latin typeface="Bebas Neue"/>
                <a:cs typeface="Arial" pitchFamily="34" charset="0"/>
              </a:rPr>
              <a:t>04</a:t>
            </a:r>
          </a:p>
        </p:txBody>
      </p:sp>
      <p:grpSp>
        <p:nvGrpSpPr>
          <p:cNvPr id="21" name="Group 20">
            <a:extLst>
              <a:ext uri="{FF2B5EF4-FFF2-40B4-BE49-F238E27FC236}">
                <a16:creationId xmlns:a16="http://schemas.microsoft.com/office/drawing/2014/main" id="{E958E4DE-64F8-45A9-817A-00378A04DF9A}"/>
              </a:ext>
            </a:extLst>
          </p:cNvPr>
          <p:cNvGrpSpPr/>
          <p:nvPr/>
        </p:nvGrpSpPr>
        <p:grpSpPr>
          <a:xfrm>
            <a:off x="1149110" y="3432965"/>
            <a:ext cx="4531334" cy="1060490"/>
            <a:chOff x="2551704" y="4146154"/>
            <a:chExt cx="2586232" cy="1060490"/>
          </a:xfrm>
        </p:grpSpPr>
        <p:sp>
          <p:nvSpPr>
            <p:cNvPr id="22" name="TextBox 21">
              <a:extLst>
                <a:ext uri="{FF2B5EF4-FFF2-40B4-BE49-F238E27FC236}">
                  <a16:creationId xmlns:a16="http://schemas.microsoft.com/office/drawing/2014/main" id="{8D2C679D-9714-49FC-8751-328D4CC47A8A}"/>
                </a:ext>
              </a:extLst>
            </p:cNvPr>
            <p:cNvSpPr txBox="1"/>
            <p:nvPr/>
          </p:nvSpPr>
          <p:spPr>
            <a:xfrm>
              <a:off x="2551706" y="4560313"/>
              <a:ext cx="2286427" cy="646331"/>
            </a:xfrm>
            <a:prstGeom prst="rect">
              <a:avLst/>
            </a:prstGeom>
            <a:noFill/>
          </p:spPr>
          <p:txBody>
            <a:bodyPr wrap="square" rtlCol="0">
              <a:spAutoFit/>
            </a:bodyPr>
            <a:lstStyle/>
            <a:p>
              <a:r>
                <a:rPr lang="it-IT" altLang="ko-KR" dirty="0">
                  <a:solidFill>
                    <a:schemeClr val="tx1">
                      <a:lumMod val="75000"/>
                      <a:lumOff val="25000"/>
                    </a:schemeClr>
                  </a:solidFill>
                  <a:latin typeface="Bebas Neue"/>
                  <a:cs typeface="Arial" pitchFamily="34" charset="0"/>
                </a:rPr>
                <a:t>Dall’analisi delle contestazioni emergono le aree di intervento maggiormente critiche</a:t>
              </a:r>
            </a:p>
          </p:txBody>
        </p:sp>
        <p:sp>
          <p:nvSpPr>
            <p:cNvPr id="23" name="TextBox 22">
              <a:extLst>
                <a:ext uri="{FF2B5EF4-FFF2-40B4-BE49-F238E27FC236}">
                  <a16:creationId xmlns:a16="http://schemas.microsoft.com/office/drawing/2014/main" id="{8CE58632-27F7-4CAC-80D6-33ED6FE1844C}"/>
                </a:ext>
              </a:extLst>
            </p:cNvPr>
            <p:cNvSpPr txBox="1"/>
            <p:nvPr/>
          </p:nvSpPr>
          <p:spPr>
            <a:xfrm>
              <a:off x="2551704" y="4146154"/>
              <a:ext cx="2586232" cy="461665"/>
            </a:xfrm>
            <a:prstGeom prst="rect">
              <a:avLst/>
            </a:prstGeom>
            <a:noFill/>
          </p:spPr>
          <p:txBody>
            <a:bodyPr wrap="square" rtlCol="0">
              <a:spAutoFit/>
            </a:bodyPr>
            <a:lstStyle/>
            <a:p>
              <a:r>
                <a:rPr lang="it-IT" altLang="ko-KR" sz="2400" b="1" dirty="0">
                  <a:latin typeface="Bebas Neue"/>
                  <a:cs typeface="Arial" pitchFamily="34" charset="0"/>
                </a:rPr>
                <a:t>Analisi delle contestazioni</a:t>
              </a:r>
            </a:p>
          </p:txBody>
        </p:sp>
      </p:grpSp>
      <p:grpSp>
        <p:nvGrpSpPr>
          <p:cNvPr id="24" name="Group 23">
            <a:extLst>
              <a:ext uri="{FF2B5EF4-FFF2-40B4-BE49-F238E27FC236}">
                <a16:creationId xmlns:a16="http://schemas.microsoft.com/office/drawing/2014/main" id="{EF1F22C0-5D96-4D2B-8400-F9B8EDB3701B}"/>
              </a:ext>
            </a:extLst>
          </p:cNvPr>
          <p:cNvGrpSpPr/>
          <p:nvPr/>
        </p:nvGrpSpPr>
        <p:grpSpPr>
          <a:xfrm>
            <a:off x="6482812" y="3432965"/>
            <a:ext cx="4945296" cy="1060490"/>
            <a:chOff x="2551705" y="4146154"/>
            <a:chExt cx="2822498" cy="1060490"/>
          </a:xfrm>
        </p:grpSpPr>
        <p:sp>
          <p:nvSpPr>
            <p:cNvPr id="25" name="TextBox 24">
              <a:extLst>
                <a:ext uri="{FF2B5EF4-FFF2-40B4-BE49-F238E27FC236}">
                  <a16:creationId xmlns:a16="http://schemas.microsoft.com/office/drawing/2014/main" id="{550DB39F-C18E-4A04-85E5-B2C028A50BA7}"/>
                </a:ext>
              </a:extLst>
            </p:cNvPr>
            <p:cNvSpPr txBox="1"/>
            <p:nvPr/>
          </p:nvSpPr>
          <p:spPr>
            <a:xfrm>
              <a:off x="2551706" y="4560313"/>
              <a:ext cx="2822497" cy="646331"/>
            </a:xfrm>
            <a:prstGeom prst="rect">
              <a:avLst/>
            </a:prstGeom>
            <a:noFill/>
          </p:spPr>
          <p:txBody>
            <a:bodyPr wrap="square" rtlCol="0">
              <a:spAutoFit/>
            </a:bodyPr>
            <a:lstStyle/>
            <a:p>
              <a:r>
                <a:rPr lang="it-IT" altLang="ko-KR" dirty="0">
                  <a:solidFill>
                    <a:schemeClr val="tx1">
                      <a:lumMod val="75000"/>
                      <a:lumOff val="25000"/>
                    </a:schemeClr>
                  </a:solidFill>
                  <a:latin typeface="Bebas Neue"/>
                  <a:cs typeface="Arial" pitchFamily="34" charset="0"/>
                </a:rPr>
                <a:t>Individuazione delle misure di intervento nelle diverse aree ritenute particolarmente critiche </a:t>
              </a:r>
            </a:p>
          </p:txBody>
        </p:sp>
        <p:sp>
          <p:nvSpPr>
            <p:cNvPr id="26" name="TextBox 25">
              <a:extLst>
                <a:ext uri="{FF2B5EF4-FFF2-40B4-BE49-F238E27FC236}">
                  <a16:creationId xmlns:a16="http://schemas.microsoft.com/office/drawing/2014/main" id="{491B5575-A47B-4CFD-A6B2-18311FD8734A}"/>
                </a:ext>
              </a:extLst>
            </p:cNvPr>
            <p:cNvSpPr txBox="1"/>
            <p:nvPr/>
          </p:nvSpPr>
          <p:spPr>
            <a:xfrm>
              <a:off x="2551705" y="4146154"/>
              <a:ext cx="2133933" cy="461665"/>
            </a:xfrm>
            <a:prstGeom prst="rect">
              <a:avLst/>
            </a:prstGeom>
            <a:noFill/>
          </p:spPr>
          <p:txBody>
            <a:bodyPr wrap="square" rtlCol="0">
              <a:spAutoFit/>
            </a:bodyPr>
            <a:lstStyle/>
            <a:p>
              <a:r>
                <a:rPr lang="it-IT" altLang="ko-KR" sz="2400" b="1" dirty="0">
                  <a:latin typeface="Bebas Neue"/>
                  <a:cs typeface="Arial" pitchFamily="34" charset="0"/>
                </a:rPr>
                <a:t>Piano d’azione</a:t>
              </a:r>
            </a:p>
          </p:txBody>
        </p:sp>
      </p:grpSp>
      <p:grpSp>
        <p:nvGrpSpPr>
          <p:cNvPr id="27" name="Group 26">
            <a:extLst>
              <a:ext uri="{FF2B5EF4-FFF2-40B4-BE49-F238E27FC236}">
                <a16:creationId xmlns:a16="http://schemas.microsoft.com/office/drawing/2014/main" id="{E9947220-F06F-4A05-8505-01B404ED4C4C}"/>
              </a:ext>
            </a:extLst>
          </p:cNvPr>
          <p:cNvGrpSpPr/>
          <p:nvPr/>
        </p:nvGrpSpPr>
        <p:grpSpPr>
          <a:xfrm>
            <a:off x="2805919" y="4822886"/>
            <a:ext cx="4260615" cy="1276529"/>
            <a:chOff x="2551705" y="4207114"/>
            <a:chExt cx="2152229" cy="1276529"/>
          </a:xfrm>
        </p:grpSpPr>
        <p:sp>
          <p:nvSpPr>
            <p:cNvPr id="28" name="TextBox 27">
              <a:extLst>
                <a:ext uri="{FF2B5EF4-FFF2-40B4-BE49-F238E27FC236}">
                  <a16:creationId xmlns:a16="http://schemas.microsoft.com/office/drawing/2014/main" id="{A1DBA359-6ADD-41EC-A654-8320F69402F0}"/>
                </a:ext>
              </a:extLst>
            </p:cNvPr>
            <p:cNvSpPr txBox="1"/>
            <p:nvPr/>
          </p:nvSpPr>
          <p:spPr>
            <a:xfrm>
              <a:off x="2551706" y="4560313"/>
              <a:ext cx="2152228" cy="923330"/>
            </a:xfrm>
            <a:prstGeom prst="rect">
              <a:avLst/>
            </a:prstGeom>
            <a:noFill/>
          </p:spPr>
          <p:txBody>
            <a:bodyPr wrap="square" rtlCol="0">
              <a:spAutoFit/>
            </a:bodyPr>
            <a:lstStyle/>
            <a:p>
              <a:r>
                <a:rPr lang="it-IT" altLang="ko-KR" i="1" dirty="0" err="1">
                  <a:solidFill>
                    <a:schemeClr val="tx1">
                      <a:lumMod val="75000"/>
                      <a:lumOff val="25000"/>
                    </a:schemeClr>
                  </a:solidFill>
                  <a:latin typeface="Bebas Neue"/>
                  <a:cs typeface="Arial" pitchFamily="34" charset="0"/>
                </a:rPr>
                <a:t>Governance</a:t>
              </a:r>
              <a:r>
                <a:rPr lang="it-IT" altLang="ko-KR" dirty="0">
                  <a:solidFill>
                    <a:schemeClr val="tx1">
                      <a:lumMod val="75000"/>
                      <a:lumOff val="25000"/>
                    </a:schemeClr>
                  </a:solidFill>
                  <a:latin typeface="Bebas Neue"/>
                  <a:cs typeface="Arial" pitchFamily="34" charset="0"/>
                </a:rPr>
                <a:t>, Organizzazione, Modello di Organizzazione ex d.lgs. 231/01, Organi di controllo e Sistema di </a:t>
              </a:r>
              <a:r>
                <a:rPr lang="it-IT" altLang="ko-KR" i="1" dirty="0" err="1">
                  <a:solidFill>
                    <a:schemeClr val="tx1">
                      <a:lumMod val="75000"/>
                      <a:lumOff val="25000"/>
                    </a:schemeClr>
                  </a:solidFill>
                  <a:latin typeface="Bebas Neue"/>
                  <a:cs typeface="Arial" pitchFamily="34" charset="0"/>
                </a:rPr>
                <a:t>Compliance</a:t>
              </a:r>
              <a:r>
                <a:rPr lang="it-IT" altLang="ko-KR" i="1" dirty="0">
                  <a:solidFill>
                    <a:schemeClr val="tx1">
                      <a:lumMod val="75000"/>
                      <a:lumOff val="25000"/>
                    </a:schemeClr>
                  </a:solidFill>
                  <a:latin typeface="Bebas Neue"/>
                  <a:cs typeface="Arial" pitchFamily="34" charset="0"/>
                </a:rPr>
                <a:t> </a:t>
              </a:r>
              <a:r>
                <a:rPr lang="it-IT" altLang="ko-KR" dirty="0">
                  <a:solidFill>
                    <a:schemeClr val="tx1">
                      <a:lumMod val="75000"/>
                      <a:lumOff val="25000"/>
                    </a:schemeClr>
                  </a:solidFill>
                  <a:latin typeface="Bebas Neue"/>
                  <a:cs typeface="Arial" pitchFamily="34" charset="0"/>
                </a:rPr>
                <a:t>integrata</a:t>
              </a:r>
            </a:p>
          </p:txBody>
        </p:sp>
        <p:sp>
          <p:nvSpPr>
            <p:cNvPr id="29" name="TextBox 28">
              <a:extLst>
                <a:ext uri="{FF2B5EF4-FFF2-40B4-BE49-F238E27FC236}">
                  <a16:creationId xmlns:a16="http://schemas.microsoft.com/office/drawing/2014/main" id="{7C86D998-1D99-4F12-9CD8-A15E071689C5}"/>
                </a:ext>
              </a:extLst>
            </p:cNvPr>
            <p:cNvSpPr txBox="1"/>
            <p:nvPr/>
          </p:nvSpPr>
          <p:spPr>
            <a:xfrm>
              <a:off x="2551705" y="4207114"/>
              <a:ext cx="2133933" cy="461665"/>
            </a:xfrm>
            <a:prstGeom prst="rect">
              <a:avLst/>
            </a:prstGeom>
            <a:noFill/>
          </p:spPr>
          <p:txBody>
            <a:bodyPr wrap="square" rtlCol="0">
              <a:spAutoFit/>
            </a:bodyPr>
            <a:lstStyle/>
            <a:p>
              <a:r>
                <a:rPr lang="it-IT" altLang="ko-KR" sz="2400" b="1" dirty="0">
                  <a:latin typeface="Bebas Neue"/>
                  <a:cs typeface="Arial" pitchFamily="34" charset="0"/>
                </a:rPr>
                <a:t>Analisi Aziendale </a:t>
              </a:r>
            </a:p>
          </p:txBody>
        </p:sp>
      </p:grpSp>
      <p:grpSp>
        <p:nvGrpSpPr>
          <p:cNvPr id="30" name="Group 29">
            <a:extLst>
              <a:ext uri="{FF2B5EF4-FFF2-40B4-BE49-F238E27FC236}">
                <a16:creationId xmlns:a16="http://schemas.microsoft.com/office/drawing/2014/main" id="{A39E68F6-0C1A-40F8-A26D-5C8BBFD4AD45}"/>
              </a:ext>
            </a:extLst>
          </p:cNvPr>
          <p:cNvGrpSpPr/>
          <p:nvPr/>
        </p:nvGrpSpPr>
        <p:grpSpPr>
          <a:xfrm>
            <a:off x="7930607" y="4670486"/>
            <a:ext cx="5082457" cy="1371823"/>
            <a:chOff x="2551705" y="3978514"/>
            <a:chExt cx="2900782" cy="1371823"/>
          </a:xfrm>
        </p:grpSpPr>
        <p:sp>
          <p:nvSpPr>
            <p:cNvPr id="31" name="TextBox 30">
              <a:extLst>
                <a:ext uri="{FF2B5EF4-FFF2-40B4-BE49-F238E27FC236}">
                  <a16:creationId xmlns:a16="http://schemas.microsoft.com/office/drawing/2014/main" id="{EF064FF9-D056-43C9-B89B-866BB709B54A}"/>
                </a:ext>
              </a:extLst>
            </p:cNvPr>
            <p:cNvSpPr txBox="1"/>
            <p:nvPr/>
          </p:nvSpPr>
          <p:spPr>
            <a:xfrm>
              <a:off x="2551706" y="4704006"/>
              <a:ext cx="2520548" cy="646331"/>
            </a:xfrm>
            <a:prstGeom prst="rect">
              <a:avLst/>
            </a:prstGeom>
            <a:noFill/>
          </p:spPr>
          <p:txBody>
            <a:bodyPr wrap="square" rtlCol="0">
              <a:spAutoFit/>
            </a:bodyPr>
            <a:lstStyle/>
            <a:p>
              <a:r>
                <a:rPr lang="it-IT" altLang="ko-KR" dirty="0">
                  <a:solidFill>
                    <a:schemeClr val="tx1">
                      <a:lumMod val="75000"/>
                      <a:lumOff val="25000"/>
                    </a:schemeClr>
                  </a:solidFill>
                  <a:latin typeface="Bebas Neue"/>
                  <a:cs typeface="Arial" pitchFamily="34" charset="0"/>
                </a:rPr>
                <a:t>Verifica tempo per tempo dell’efficacia delle singole misure e individuazione azioni correttive</a:t>
              </a:r>
            </a:p>
          </p:txBody>
        </p:sp>
        <p:sp>
          <p:nvSpPr>
            <p:cNvPr id="32" name="TextBox 31">
              <a:extLst>
                <a:ext uri="{FF2B5EF4-FFF2-40B4-BE49-F238E27FC236}">
                  <a16:creationId xmlns:a16="http://schemas.microsoft.com/office/drawing/2014/main" id="{BC762407-2589-4837-9748-9B4CCEC64EE1}"/>
                </a:ext>
              </a:extLst>
            </p:cNvPr>
            <p:cNvSpPr txBox="1"/>
            <p:nvPr/>
          </p:nvSpPr>
          <p:spPr>
            <a:xfrm>
              <a:off x="2551705" y="3978514"/>
              <a:ext cx="2900782" cy="830997"/>
            </a:xfrm>
            <a:prstGeom prst="rect">
              <a:avLst/>
            </a:prstGeom>
            <a:noFill/>
          </p:spPr>
          <p:txBody>
            <a:bodyPr wrap="square" rtlCol="0">
              <a:spAutoFit/>
            </a:bodyPr>
            <a:lstStyle/>
            <a:p>
              <a:r>
                <a:rPr lang="it-IT" altLang="ko-KR" sz="2400" b="1" dirty="0">
                  <a:latin typeface="Bebas Neue"/>
                  <a:cs typeface="Arial" pitchFamily="34" charset="0"/>
                </a:rPr>
                <a:t>Monitoraggio e </a:t>
              </a:r>
            </a:p>
            <a:p>
              <a:r>
                <a:rPr lang="it-IT" altLang="ko-KR" sz="2400" b="1" dirty="0">
                  <a:latin typeface="Bebas Neue"/>
                  <a:cs typeface="Arial" pitchFamily="34" charset="0"/>
                </a:rPr>
                <a:t>Revisione del Piano d’azione </a:t>
              </a:r>
            </a:p>
          </p:txBody>
        </p:sp>
      </p:grpSp>
      <p:pic>
        <p:nvPicPr>
          <p:cNvPr id="33" name="Immagine 32">
            <a:extLst>
              <a:ext uri="{FF2B5EF4-FFF2-40B4-BE49-F238E27FC236}">
                <a16:creationId xmlns:a16="http://schemas.microsoft.com/office/drawing/2014/main" id="{72202A4A-25C9-4B4C-87BD-3FE019A8DB37}"/>
              </a:ext>
            </a:extLst>
          </p:cNvPr>
          <p:cNvPicPr/>
          <p:nvPr/>
        </p:nvPicPr>
        <p:blipFill rotWithShape="1">
          <a:blip r:embed="rId3">
            <a:duotone>
              <a:schemeClr val="accent2">
                <a:shade val="45000"/>
                <a:satMod val="135000"/>
              </a:schemeClr>
              <a:prstClr val="white"/>
            </a:duotone>
          </a:blip>
          <a:srcRect l="40153" t="38001" r="24674" b="28242"/>
          <a:stretch/>
        </p:blipFill>
        <p:spPr bwMode="auto">
          <a:xfrm>
            <a:off x="5727392" y="6445103"/>
            <a:ext cx="1002685" cy="258039"/>
          </a:xfrm>
          <a:prstGeom prst="rect">
            <a:avLst/>
          </a:prstGeom>
          <a:ln>
            <a:noFill/>
          </a:ln>
          <a:extLst>
            <a:ext uri="{53640926-AAD7-44D8-BBD7-CCE9431645EC}">
              <a14:shadowObscured xmlns:a14="http://schemas.microsoft.com/office/drawing/2010/main"/>
            </a:ext>
          </a:extLst>
        </p:spPr>
      </p:pic>
      <p:sp>
        <p:nvSpPr>
          <p:cNvPr id="34" name="TextBox 16">
            <a:extLst>
              <a:ext uri="{FF2B5EF4-FFF2-40B4-BE49-F238E27FC236}">
                <a16:creationId xmlns:a16="http://schemas.microsoft.com/office/drawing/2014/main" id="{D181E907-A44F-4C35-A0D4-A3CD0566B71F}"/>
              </a:ext>
            </a:extLst>
          </p:cNvPr>
          <p:cNvSpPr txBox="1"/>
          <p:nvPr/>
        </p:nvSpPr>
        <p:spPr>
          <a:xfrm>
            <a:off x="184149" y="3566161"/>
            <a:ext cx="1015444" cy="923330"/>
          </a:xfrm>
          <a:prstGeom prst="rect">
            <a:avLst/>
          </a:prstGeom>
          <a:noFill/>
        </p:spPr>
        <p:txBody>
          <a:bodyPr wrap="square" rtlCol="0">
            <a:spAutoFit/>
          </a:bodyPr>
          <a:lstStyle/>
          <a:p>
            <a:pPr algn="ctr"/>
            <a:r>
              <a:rPr lang="it-IT" altLang="ko-KR" sz="5400" b="1" dirty="0">
                <a:solidFill>
                  <a:schemeClr val="accent1"/>
                </a:solidFill>
                <a:latin typeface="Bebas Neue"/>
                <a:cs typeface="Arial" pitchFamily="34" charset="0"/>
              </a:rPr>
              <a:t>01</a:t>
            </a:r>
          </a:p>
        </p:txBody>
      </p:sp>
      <p:sp>
        <p:nvSpPr>
          <p:cNvPr id="37" name="TextBox 22">
            <a:extLst>
              <a:ext uri="{FF2B5EF4-FFF2-40B4-BE49-F238E27FC236}">
                <a16:creationId xmlns:a16="http://schemas.microsoft.com/office/drawing/2014/main" id="{8CE58632-27F7-4CAC-80D6-33ED6FE1844C}"/>
              </a:ext>
            </a:extLst>
          </p:cNvPr>
          <p:cNvSpPr txBox="1"/>
          <p:nvPr/>
        </p:nvSpPr>
        <p:spPr>
          <a:xfrm>
            <a:off x="1172162" y="3429000"/>
            <a:ext cx="4531334" cy="461665"/>
          </a:xfrm>
          <a:prstGeom prst="rect">
            <a:avLst/>
          </a:prstGeom>
          <a:noFill/>
        </p:spPr>
        <p:txBody>
          <a:bodyPr wrap="square" rtlCol="0">
            <a:spAutoFit/>
          </a:bodyPr>
          <a:lstStyle/>
          <a:p>
            <a:r>
              <a:rPr lang="it-IT" altLang="ko-KR" sz="2400" b="1" dirty="0">
                <a:latin typeface="Bebas Neue"/>
                <a:cs typeface="Arial" pitchFamily="34" charset="0"/>
              </a:rPr>
              <a:t>Analisi delle contestazioni</a:t>
            </a:r>
          </a:p>
        </p:txBody>
      </p:sp>
    </p:spTree>
    <p:extLst>
      <p:ext uri="{BB962C8B-B14F-4D97-AF65-F5344CB8AC3E}">
        <p14:creationId xmlns:p14="http://schemas.microsoft.com/office/powerpoint/2010/main" val="382847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par>
                                <p:cTn id="54" presetID="22" presetClass="entr" presetSubtype="4"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P spid="10" grpId="0" animBg="1"/>
      <p:bldP spid="11" grpId="0" animBg="1"/>
      <p:bldP spid="13" grpId="0"/>
      <p:bldP spid="14" grpId="0"/>
      <p:bldP spid="15"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5C807E5-658B-1741-A73E-B751A5F75BF2}"/>
              </a:ext>
            </a:extLst>
          </p:cNvPr>
          <p:cNvSpPr>
            <a:spLocks noGrp="1"/>
          </p:cNvSpPr>
          <p:nvPr>
            <p:ph type="title"/>
          </p:nvPr>
        </p:nvSpPr>
        <p:spPr>
          <a:xfrm>
            <a:off x="3973321" y="103239"/>
            <a:ext cx="7648408" cy="287593"/>
          </a:xfrm>
        </p:spPr>
        <p:txBody>
          <a:bodyPr>
            <a:normAutofit fontScale="90000"/>
          </a:bodyPr>
          <a:lstStyle/>
          <a:p>
            <a:r>
              <a:rPr lang="en-GB" sz="2000" b="1" dirty="0" err="1">
                <a:solidFill>
                  <a:schemeClr val="tx1"/>
                </a:solidFill>
                <a:latin typeface="Bebas Neue"/>
              </a:rPr>
              <a:t>Analisi</a:t>
            </a:r>
            <a:r>
              <a:rPr lang="en-GB" sz="2000" b="1" dirty="0">
                <a:solidFill>
                  <a:schemeClr val="tx1"/>
                </a:solidFill>
                <a:latin typeface="Bebas Neue"/>
              </a:rPr>
              <a:t> </a:t>
            </a:r>
            <a:r>
              <a:rPr lang="en-GB" sz="2000" b="1" dirty="0" err="1">
                <a:solidFill>
                  <a:schemeClr val="tx1"/>
                </a:solidFill>
                <a:latin typeface="Bebas Neue"/>
              </a:rPr>
              <a:t>Aziendale</a:t>
            </a:r>
            <a:endParaRPr lang="en-GB" sz="2000" b="1" dirty="0">
              <a:solidFill>
                <a:schemeClr val="tx1"/>
              </a:solidFill>
              <a:latin typeface="Bebas Neue"/>
            </a:endParaRPr>
          </a:p>
        </p:txBody>
      </p:sp>
      <p:sp>
        <p:nvSpPr>
          <p:cNvPr id="2" name="Text Placeholder 1"/>
          <p:cNvSpPr>
            <a:spLocks noGrp="1"/>
          </p:cNvSpPr>
          <p:nvPr>
            <p:ph idx="1"/>
          </p:nvPr>
        </p:nvSpPr>
        <p:spPr>
          <a:xfrm>
            <a:off x="609600" y="1873046"/>
            <a:ext cx="10972800" cy="4793634"/>
          </a:xfrm>
        </p:spPr>
        <p:txBody>
          <a:bodyPr>
            <a:normAutofit/>
          </a:bodyPr>
          <a:lstStyle/>
          <a:p>
            <a:r>
              <a:rPr lang="it-IT" altLang="ko-KR" sz="1600" i="1" dirty="0" err="1">
                <a:latin typeface="Bebas Neue"/>
                <a:cs typeface="Arial" pitchFamily="34" charset="0"/>
              </a:rPr>
              <a:t>Governance</a:t>
            </a:r>
            <a:r>
              <a:rPr lang="it-IT" altLang="ko-KR" sz="1600" i="1" dirty="0">
                <a:latin typeface="Bebas Neue"/>
                <a:cs typeface="Arial" pitchFamily="34" charset="0"/>
              </a:rPr>
              <a:t> </a:t>
            </a:r>
          </a:p>
          <a:p>
            <a:r>
              <a:rPr lang="it-IT" altLang="ko-KR" sz="1600" dirty="0">
                <a:latin typeface="Bebas Neue"/>
                <a:cs typeface="Arial" pitchFamily="34" charset="0"/>
              </a:rPr>
              <a:t>Organizzazione</a:t>
            </a:r>
          </a:p>
          <a:p>
            <a:r>
              <a:rPr lang="it-IT" altLang="ko-KR" sz="1600" dirty="0">
                <a:latin typeface="Bebas Neue"/>
                <a:cs typeface="Arial" pitchFamily="34" charset="0"/>
              </a:rPr>
              <a:t>Organi di controllo</a:t>
            </a:r>
          </a:p>
          <a:p>
            <a:r>
              <a:rPr lang="it-IT" altLang="ko-KR" sz="1600" b="1" dirty="0">
                <a:latin typeface="Bebas Neue"/>
                <a:cs typeface="Arial" pitchFamily="34" charset="0"/>
              </a:rPr>
              <a:t>Sistemi di </a:t>
            </a:r>
            <a:r>
              <a:rPr lang="it-IT" altLang="ko-KR" sz="1600" b="1" i="1" dirty="0">
                <a:latin typeface="Bebas Neue"/>
                <a:cs typeface="Arial" pitchFamily="34" charset="0"/>
              </a:rPr>
              <a:t>compliance </a:t>
            </a:r>
            <a:r>
              <a:rPr lang="it-IT" altLang="ko-KR" sz="1600" b="1" dirty="0">
                <a:latin typeface="Bebas Neue"/>
                <a:cs typeface="Arial" pitchFamily="34" charset="0"/>
              </a:rPr>
              <a:t>aziendale integrata</a:t>
            </a:r>
          </a:p>
          <a:p>
            <a:pPr lvl="1"/>
            <a:r>
              <a:rPr lang="it-IT" altLang="ko-KR" sz="1400" dirty="0">
                <a:latin typeface="Bebas Neue"/>
                <a:cs typeface="Arial" pitchFamily="34" charset="0"/>
              </a:rPr>
              <a:t>Sistema di Controllo </a:t>
            </a:r>
            <a:r>
              <a:rPr lang="it-IT" altLang="ko-KR" sz="1400" dirty="0" smtClean="0">
                <a:latin typeface="Bebas Neue"/>
                <a:cs typeface="Arial" pitchFamily="34" charset="0"/>
              </a:rPr>
              <a:t>Interno;</a:t>
            </a:r>
            <a:endParaRPr lang="it-IT" altLang="ko-KR" sz="1400" dirty="0">
              <a:latin typeface="Bebas Neue"/>
              <a:cs typeface="Arial" pitchFamily="34" charset="0"/>
            </a:endParaRPr>
          </a:p>
          <a:p>
            <a:pPr lvl="1"/>
            <a:r>
              <a:rPr lang="it-IT" altLang="ko-KR" sz="1400" dirty="0">
                <a:latin typeface="Bebas Neue"/>
                <a:cs typeface="Arial" pitchFamily="34" charset="0"/>
              </a:rPr>
              <a:t>Modello di Organizzazione, gestione e </a:t>
            </a:r>
            <a:r>
              <a:rPr lang="it-IT" altLang="ko-KR" sz="1400" dirty="0" smtClean="0">
                <a:latin typeface="Bebas Neue"/>
                <a:cs typeface="Arial" pitchFamily="34" charset="0"/>
              </a:rPr>
              <a:t>controllo </a:t>
            </a:r>
            <a:r>
              <a:rPr lang="it-IT" altLang="ko-KR" sz="1400" i="1" dirty="0">
                <a:latin typeface="Bebas Neue"/>
                <a:cs typeface="Arial" pitchFamily="34" charset="0"/>
              </a:rPr>
              <a:t>ex</a:t>
            </a:r>
            <a:r>
              <a:rPr lang="it-IT" altLang="ko-KR" sz="1400" dirty="0">
                <a:latin typeface="Bebas Neue"/>
                <a:cs typeface="Arial" pitchFamily="34" charset="0"/>
              </a:rPr>
              <a:t> </a:t>
            </a:r>
            <a:r>
              <a:rPr lang="it-IT" altLang="ko-KR" sz="1400" dirty="0" smtClean="0">
                <a:latin typeface="Bebas Neue"/>
                <a:cs typeface="Arial" pitchFamily="34" charset="0"/>
              </a:rPr>
              <a:t>D.lgs</a:t>
            </a:r>
            <a:r>
              <a:rPr lang="it-IT" altLang="ko-KR" sz="1400" dirty="0">
                <a:latin typeface="Bebas Neue"/>
                <a:cs typeface="Arial" pitchFamily="34" charset="0"/>
              </a:rPr>
              <a:t>. </a:t>
            </a:r>
            <a:r>
              <a:rPr lang="it-IT" altLang="ko-KR" sz="1400" dirty="0" smtClean="0">
                <a:latin typeface="Bebas Neue"/>
                <a:cs typeface="Arial" pitchFamily="34" charset="0"/>
              </a:rPr>
              <a:t>231/01;</a:t>
            </a:r>
            <a:endParaRPr lang="it-IT" altLang="ko-KR" sz="1400" dirty="0">
              <a:latin typeface="Bebas Neue"/>
              <a:cs typeface="Arial" pitchFamily="34" charset="0"/>
            </a:endParaRPr>
          </a:p>
          <a:p>
            <a:pPr lvl="1"/>
            <a:r>
              <a:rPr lang="it-IT" sz="1400" dirty="0">
                <a:latin typeface="Bebas Neue"/>
                <a:cs typeface="Arial" pitchFamily="34" charset="0"/>
              </a:rPr>
              <a:t>Prevenzione degli incidenti e Sicurezza sul posto di lavoro </a:t>
            </a:r>
            <a:r>
              <a:rPr lang="it-IT" sz="1400" i="1" dirty="0">
                <a:latin typeface="Bebas Neue"/>
                <a:cs typeface="Arial" pitchFamily="34" charset="0"/>
              </a:rPr>
              <a:t>ex </a:t>
            </a:r>
            <a:r>
              <a:rPr lang="it-IT" sz="1400" dirty="0">
                <a:latin typeface="Bebas Neue"/>
                <a:cs typeface="Arial" pitchFamily="34" charset="0"/>
              </a:rPr>
              <a:t>D. Lgs n. 81/2008;</a:t>
            </a:r>
          </a:p>
          <a:p>
            <a:pPr lvl="1"/>
            <a:r>
              <a:rPr lang="it-IT" sz="1400" dirty="0">
                <a:latin typeface="Bebas Neue"/>
                <a:cs typeface="Arial" pitchFamily="34" charset="0"/>
              </a:rPr>
              <a:t>Prevenzione della corruzione </a:t>
            </a:r>
            <a:r>
              <a:rPr lang="it-IT" sz="1400" i="1" dirty="0">
                <a:latin typeface="Bebas Neue"/>
                <a:cs typeface="Arial" pitchFamily="34" charset="0"/>
              </a:rPr>
              <a:t>ex lege</a:t>
            </a:r>
            <a:r>
              <a:rPr lang="it-IT" sz="1400" dirty="0">
                <a:latin typeface="Bebas Neue"/>
                <a:cs typeface="Arial" pitchFamily="34" charset="0"/>
              </a:rPr>
              <a:t> n. 190/2012;</a:t>
            </a:r>
          </a:p>
          <a:p>
            <a:pPr lvl="1"/>
            <a:r>
              <a:rPr lang="it-IT" sz="1400" dirty="0">
                <a:latin typeface="Bebas Neue"/>
                <a:cs typeface="Arial" pitchFamily="34" charset="0"/>
              </a:rPr>
              <a:t>Codice Appalti </a:t>
            </a:r>
            <a:r>
              <a:rPr lang="it-IT" sz="1400" i="1" dirty="0">
                <a:latin typeface="Bebas Neue"/>
                <a:cs typeface="Arial" pitchFamily="34" charset="0"/>
              </a:rPr>
              <a:t>ex</a:t>
            </a:r>
            <a:r>
              <a:rPr lang="it-IT" sz="1400" dirty="0">
                <a:latin typeface="Bebas Neue"/>
                <a:cs typeface="Arial" pitchFamily="34" charset="0"/>
              </a:rPr>
              <a:t> D. Lgs n. 50/2016 e </a:t>
            </a:r>
            <a:r>
              <a:rPr lang="it-IT" sz="1400" dirty="0" err="1">
                <a:latin typeface="Bebas Neue"/>
                <a:cs typeface="Arial" pitchFamily="34" charset="0"/>
              </a:rPr>
              <a:t>smi</a:t>
            </a:r>
            <a:r>
              <a:rPr lang="it-IT" sz="1400" dirty="0">
                <a:latin typeface="Bebas Neue"/>
                <a:cs typeface="Arial" pitchFamily="34" charset="0"/>
              </a:rPr>
              <a:t>;</a:t>
            </a:r>
          </a:p>
          <a:p>
            <a:pPr lvl="1"/>
            <a:r>
              <a:rPr lang="it-IT" sz="1400" dirty="0">
                <a:latin typeface="Bebas Neue"/>
                <a:cs typeface="Arial" pitchFamily="34" charset="0"/>
              </a:rPr>
              <a:t>Normativa Antiriciclaggio </a:t>
            </a:r>
            <a:r>
              <a:rPr lang="it-IT" sz="1400" i="1" dirty="0">
                <a:latin typeface="Bebas Neue"/>
                <a:cs typeface="Arial" pitchFamily="34" charset="0"/>
              </a:rPr>
              <a:t>ex</a:t>
            </a:r>
            <a:r>
              <a:rPr lang="it-IT" sz="1400" dirty="0">
                <a:latin typeface="Bebas Neue"/>
                <a:cs typeface="Arial" pitchFamily="34" charset="0"/>
              </a:rPr>
              <a:t> D. Lgs n. 231/2007 e </a:t>
            </a:r>
            <a:r>
              <a:rPr lang="it-IT" sz="1400" dirty="0" err="1">
                <a:latin typeface="Bebas Neue"/>
                <a:cs typeface="Arial" pitchFamily="34" charset="0"/>
              </a:rPr>
              <a:t>smi</a:t>
            </a:r>
            <a:r>
              <a:rPr lang="it-IT" sz="1400" dirty="0">
                <a:latin typeface="Bebas Neue"/>
                <a:cs typeface="Arial" pitchFamily="34" charset="0"/>
              </a:rPr>
              <a:t>;</a:t>
            </a:r>
          </a:p>
          <a:p>
            <a:pPr lvl="1"/>
            <a:r>
              <a:rPr lang="it-IT" sz="1400" dirty="0">
                <a:latin typeface="Bebas Neue"/>
                <a:cs typeface="Arial" pitchFamily="34" charset="0"/>
              </a:rPr>
              <a:t>Privacy e Trattamento dei dati personali </a:t>
            </a:r>
            <a:r>
              <a:rPr lang="it-IT" sz="1400" i="1" dirty="0">
                <a:latin typeface="Bebas Neue"/>
                <a:cs typeface="Arial" pitchFamily="34" charset="0"/>
              </a:rPr>
              <a:t>ex </a:t>
            </a:r>
            <a:r>
              <a:rPr lang="it-IT" sz="1400" dirty="0">
                <a:latin typeface="Bebas Neue"/>
                <a:cs typeface="Arial" pitchFamily="34" charset="0"/>
              </a:rPr>
              <a:t>Regolamento n. 2016/679;</a:t>
            </a:r>
          </a:p>
          <a:p>
            <a:pPr lvl="1"/>
            <a:r>
              <a:rPr lang="it-IT" sz="1400" dirty="0">
                <a:latin typeface="Bebas Neue"/>
                <a:cs typeface="Arial" pitchFamily="34" charset="0"/>
              </a:rPr>
              <a:t>Sicurezza Informatica e Data </a:t>
            </a:r>
            <a:r>
              <a:rPr lang="it-IT" sz="1400" dirty="0" err="1">
                <a:latin typeface="Bebas Neue"/>
                <a:cs typeface="Arial" pitchFamily="34" charset="0"/>
              </a:rPr>
              <a:t>protection</a:t>
            </a:r>
            <a:r>
              <a:rPr lang="it-IT" sz="1400" dirty="0">
                <a:latin typeface="Bebas Neue"/>
                <a:cs typeface="Arial" pitchFamily="34" charset="0"/>
              </a:rPr>
              <a:t> (DPO); </a:t>
            </a:r>
          </a:p>
          <a:p>
            <a:pPr lvl="1"/>
            <a:r>
              <a:rPr lang="it-IT" sz="1400" dirty="0">
                <a:latin typeface="Bebas Neue"/>
                <a:cs typeface="Arial" pitchFamily="34" charset="0"/>
              </a:rPr>
              <a:t>Certificazioni di qualità e Normative ISO …. 37000; 37301;</a:t>
            </a:r>
          </a:p>
          <a:p>
            <a:pPr lvl="1"/>
            <a:r>
              <a:rPr lang="it-IT" sz="1400" dirty="0">
                <a:latin typeface="Bebas Neue"/>
                <a:cs typeface="Arial" pitchFamily="34" charset="0"/>
              </a:rPr>
              <a:t>Verifica adeguati assetti organizzativi </a:t>
            </a:r>
            <a:r>
              <a:rPr lang="it-IT" sz="1400" i="1" dirty="0">
                <a:latin typeface="Bebas Neue"/>
                <a:cs typeface="Arial" pitchFamily="34" charset="0"/>
              </a:rPr>
              <a:t>ex </a:t>
            </a:r>
            <a:r>
              <a:rPr lang="it-IT" sz="1400" dirty="0">
                <a:latin typeface="Bebas Neue"/>
                <a:cs typeface="Arial" pitchFamily="34" charset="0"/>
              </a:rPr>
              <a:t>art. 2086, co. 2 c.c.</a:t>
            </a:r>
          </a:p>
        </p:txBody>
      </p:sp>
      <p:sp>
        <p:nvSpPr>
          <p:cNvPr id="4" name="TextBox 17">
            <a:extLst>
              <a:ext uri="{FF2B5EF4-FFF2-40B4-BE49-F238E27FC236}">
                <a16:creationId xmlns:a16="http://schemas.microsoft.com/office/drawing/2014/main" id="{07D684DA-F800-054A-A11D-9A0F465A8756}"/>
              </a:ext>
            </a:extLst>
          </p:cNvPr>
          <p:cNvSpPr txBox="1"/>
          <p:nvPr/>
        </p:nvSpPr>
        <p:spPr>
          <a:xfrm>
            <a:off x="2885575" y="-102223"/>
            <a:ext cx="1015444" cy="646331"/>
          </a:xfrm>
          <a:prstGeom prst="rect">
            <a:avLst/>
          </a:prstGeom>
          <a:noFill/>
        </p:spPr>
        <p:txBody>
          <a:bodyPr wrap="square" rtlCol="0">
            <a:spAutoFit/>
          </a:bodyPr>
          <a:lstStyle/>
          <a:p>
            <a:pPr algn="ctr"/>
            <a:r>
              <a:rPr lang="it-IT" altLang="ko-KR" sz="3600" b="1" dirty="0">
                <a:solidFill>
                  <a:schemeClr val="accent2"/>
                </a:solidFill>
                <a:latin typeface="Garamond" panose="02020404030301010803" pitchFamily="18" charset="0"/>
                <a:cs typeface="Arial" pitchFamily="34" charset="0"/>
              </a:rPr>
              <a:t>02</a:t>
            </a:r>
          </a:p>
        </p:txBody>
      </p:sp>
      <p:pic>
        <p:nvPicPr>
          <p:cNvPr id="5" name="Immagine 4"/>
          <p:cNvPicPr>
            <a:picLocks noChangeAspect="1"/>
          </p:cNvPicPr>
          <p:nvPr/>
        </p:nvPicPr>
        <p:blipFill>
          <a:blip r:embed="rId3"/>
          <a:stretch>
            <a:fillRect/>
          </a:stretch>
        </p:blipFill>
        <p:spPr>
          <a:xfrm>
            <a:off x="5305696" y="752751"/>
            <a:ext cx="1368152" cy="913233"/>
          </a:xfrm>
          <a:prstGeom prst="rect">
            <a:avLst/>
          </a:prstGeom>
        </p:spPr>
      </p:pic>
      <p:pic>
        <p:nvPicPr>
          <p:cNvPr id="6" name="Immagine 5">
            <a:extLst>
              <a:ext uri="{FF2B5EF4-FFF2-40B4-BE49-F238E27FC236}">
                <a16:creationId xmlns:a16="http://schemas.microsoft.com/office/drawing/2014/main" id="{72202A4A-25C9-4B4C-87BD-3FE019A8DB37}"/>
              </a:ext>
            </a:extLst>
          </p:cNvPr>
          <p:cNvPicPr/>
          <p:nvPr/>
        </p:nvPicPr>
        <p:blipFill rotWithShape="1">
          <a:blip r:embed="rId4">
            <a:duotone>
              <a:schemeClr val="accent2">
                <a:shade val="45000"/>
                <a:satMod val="135000"/>
              </a:schemeClr>
              <a:prstClr val="white"/>
            </a:duotone>
          </a:blip>
          <a:srcRect l="40153" t="38001" r="24674" b="28242"/>
          <a:stretch/>
        </p:blipFill>
        <p:spPr bwMode="auto">
          <a:xfrm>
            <a:off x="10719722" y="88548"/>
            <a:ext cx="1002685" cy="25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1578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401" y="-390832"/>
            <a:ext cx="11573197" cy="1252871"/>
          </a:xfrm>
        </p:spPr>
        <p:txBody>
          <a:bodyPr>
            <a:normAutofit/>
          </a:bodyPr>
          <a:lstStyle/>
          <a:p>
            <a:r>
              <a:rPr lang="it-IT" sz="2600" b="1" dirty="0">
                <a:latin typeface="Bebas Neue"/>
              </a:rPr>
              <a:t>I percorsi di bonifica delle aziende dalle infiltrazioni della criminalità organizzata</a:t>
            </a:r>
          </a:p>
        </p:txBody>
      </p:sp>
      <p:sp>
        <p:nvSpPr>
          <p:cNvPr id="3" name="Rectangle 2">
            <a:extLst>
              <a:ext uri="{FF2B5EF4-FFF2-40B4-BE49-F238E27FC236}">
                <a16:creationId xmlns:a16="http://schemas.microsoft.com/office/drawing/2014/main" id="{A50A0181-21AD-4CDE-A1E4-CCEC4692A600}"/>
              </a:ext>
            </a:extLst>
          </p:cNvPr>
          <p:cNvSpPr/>
          <p:nvPr/>
        </p:nvSpPr>
        <p:spPr>
          <a:xfrm>
            <a:off x="7556013" y="1822011"/>
            <a:ext cx="2942926" cy="792000"/>
          </a:xfrm>
          <a:prstGeom prst="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tLang="ko-KR" sz="2700">
              <a:solidFill>
                <a:schemeClr val="bg1"/>
              </a:solidFill>
              <a:latin typeface="Bebas Neue"/>
            </a:endParaRPr>
          </a:p>
        </p:txBody>
      </p:sp>
      <p:sp>
        <p:nvSpPr>
          <p:cNvPr id="6" name="Rectangle 5">
            <a:extLst>
              <a:ext uri="{FF2B5EF4-FFF2-40B4-BE49-F238E27FC236}">
                <a16:creationId xmlns:a16="http://schemas.microsoft.com/office/drawing/2014/main" id="{3EEC1724-94F0-4238-BADD-D17EE3762B1C}"/>
              </a:ext>
            </a:extLst>
          </p:cNvPr>
          <p:cNvSpPr/>
          <p:nvPr/>
        </p:nvSpPr>
        <p:spPr>
          <a:xfrm>
            <a:off x="1046084" y="4350546"/>
            <a:ext cx="2942926" cy="792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tLang="ko-KR" sz="2700">
              <a:solidFill>
                <a:schemeClr val="bg1"/>
              </a:solidFill>
              <a:latin typeface="Bebas Neue"/>
            </a:endParaRPr>
          </a:p>
        </p:txBody>
      </p:sp>
      <p:sp>
        <p:nvSpPr>
          <p:cNvPr id="7" name="Bent-Up Arrow 129">
            <a:extLst>
              <a:ext uri="{FF2B5EF4-FFF2-40B4-BE49-F238E27FC236}">
                <a16:creationId xmlns:a16="http://schemas.microsoft.com/office/drawing/2014/main" id="{EE2CBB61-04A1-41CA-B4D6-62F8AA262437}"/>
              </a:ext>
            </a:extLst>
          </p:cNvPr>
          <p:cNvSpPr/>
          <p:nvPr/>
        </p:nvSpPr>
        <p:spPr>
          <a:xfrm rot="16200000" flipV="1">
            <a:off x="2540655" y="3644871"/>
            <a:ext cx="597208" cy="813414"/>
          </a:xfrm>
          <a:prstGeom prst="bentUpArrow">
            <a:avLst>
              <a:gd name="adj1" fmla="val 36792"/>
              <a:gd name="adj2" fmla="val 29908"/>
              <a:gd name="adj3" fmla="val 3972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ltLang="ko-KR" sz="2700">
              <a:latin typeface="Bebas Neue"/>
            </a:endParaRPr>
          </a:p>
        </p:txBody>
      </p:sp>
      <p:sp>
        <p:nvSpPr>
          <p:cNvPr id="8" name="Rectangle 7">
            <a:extLst>
              <a:ext uri="{FF2B5EF4-FFF2-40B4-BE49-F238E27FC236}">
                <a16:creationId xmlns:a16="http://schemas.microsoft.com/office/drawing/2014/main" id="{7A72D4DB-96D4-4FB6-82D8-D71C2F53006D}"/>
              </a:ext>
            </a:extLst>
          </p:cNvPr>
          <p:cNvSpPr/>
          <p:nvPr/>
        </p:nvSpPr>
        <p:spPr>
          <a:xfrm>
            <a:off x="3216060" y="3507701"/>
            <a:ext cx="2942926" cy="792000"/>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tLang="ko-KR" sz="2700">
              <a:solidFill>
                <a:schemeClr val="bg1"/>
              </a:solidFill>
              <a:latin typeface="Bebas Neue"/>
            </a:endParaRPr>
          </a:p>
        </p:txBody>
      </p:sp>
      <p:sp>
        <p:nvSpPr>
          <p:cNvPr id="9" name="Bent-Up Arrow 130">
            <a:extLst>
              <a:ext uri="{FF2B5EF4-FFF2-40B4-BE49-F238E27FC236}">
                <a16:creationId xmlns:a16="http://schemas.microsoft.com/office/drawing/2014/main" id="{00C2867C-564F-4E0F-8BAF-A55653CD0B30}"/>
              </a:ext>
            </a:extLst>
          </p:cNvPr>
          <p:cNvSpPr/>
          <p:nvPr/>
        </p:nvSpPr>
        <p:spPr>
          <a:xfrm rot="16200000" flipV="1">
            <a:off x="4695678" y="2828258"/>
            <a:ext cx="597208" cy="813414"/>
          </a:xfrm>
          <a:prstGeom prst="bentUpArrow">
            <a:avLst>
              <a:gd name="adj1" fmla="val 36792"/>
              <a:gd name="adj2" fmla="val 29908"/>
              <a:gd name="adj3" fmla="val 397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ltLang="ko-KR" sz="2700">
              <a:latin typeface="Bebas Neue"/>
            </a:endParaRPr>
          </a:p>
        </p:txBody>
      </p:sp>
      <p:sp>
        <p:nvSpPr>
          <p:cNvPr id="10" name="Rectangle 9">
            <a:extLst>
              <a:ext uri="{FF2B5EF4-FFF2-40B4-BE49-F238E27FC236}">
                <a16:creationId xmlns:a16="http://schemas.microsoft.com/office/drawing/2014/main" id="{DB2858A6-39C9-43F4-A38B-8E5C2AF7995C}"/>
              </a:ext>
            </a:extLst>
          </p:cNvPr>
          <p:cNvSpPr/>
          <p:nvPr/>
        </p:nvSpPr>
        <p:spPr>
          <a:xfrm>
            <a:off x="5386036" y="2664856"/>
            <a:ext cx="2942926" cy="792000"/>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tLang="ko-KR" sz="2700">
              <a:solidFill>
                <a:schemeClr val="bg1"/>
              </a:solidFill>
              <a:latin typeface="Bebas Neue"/>
            </a:endParaRPr>
          </a:p>
        </p:txBody>
      </p:sp>
      <p:sp>
        <p:nvSpPr>
          <p:cNvPr id="11" name="Bent-Up Arrow 131">
            <a:extLst>
              <a:ext uri="{FF2B5EF4-FFF2-40B4-BE49-F238E27FC236}">
                <a16:creationId xmlns:a16="http://schemas.microsoft.com/office/drawing/2014/main" id="{0B8310E3-9A8C-45A6-9F39-0543014E3EF4}"/>
              </a:ext>
            </a:extLst>
          </p:cNvPr>
          <p:cNvSpPr/>
          <p:nvPr/>
        </p:nvSpPr>
        <p:spPr>
          <a:xfrm rot="16200000" flipV="1">
            <a:off x="6850701" y="2011643"/>
            <a:ext cx="597209" cy="813415"/>
          </a:xfrm>
          <a:prstGeom prst="bentUpArrow">
            <a:avLst>
              <a:gd name="adj1" fmla="val 36792"/>
              <a:gd name="adj2" fmla="val 29908"/>
              <a:gd name="adj3" fmla="val 3972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ltLang="ko-KR" sz="2700">
              <a:latin typeface="Bebas Neue"/>
            </a:endParaRPr>
          </a:p>
        </p:txBody>
      </p:sp>
      <p:sp>
        <p:nvSpPr>
          <p:cNvPr id="28" name="TextBox 27">
            <a:extLst>
              <a:ext uri="{FF2B5EF4-FFF2-40B4-BE49-F238E27FC236}">
                <a16:creationId xmlns:a16="http://schemas.microsoft.com/office/drawing/2014/main" id="{D5FD0D33-AFBB-4560-8F58-8922750352B4}"/>
              </a:ext>
            </a:extLst>
          </p:cNvPr>
          <p:cNvSpPr txBox="1"/>
          <p:nvPr/>
        </p:nvSpPr>
        <p:spPr>
          <a:xfrm>
            <a:off x="1405846" y="4596646"/>
            <a:ext cx="2605000" cy="369332"/>
          </a:xfrm>
          <a:prstGeom prst="rect">
            <a:avLst/>
          </a:prstGeom>
          <a:noFill/>
        </p:spPr>
        <p:txBody>
          <a:bodyPr wrap="square" rtlCol="0" anchor="ctr">
            <a:spAutoFit/>
          </a:bodyPr>
          <a:lstStyle/>
          <a:p>
            <a:pPr algn="ctr"/>
            <a:r>
              <a:rPr lang="it-IT" altLang="ko-KR" b="1" dirty="0">
                <a:solidFill>
                  <a:schemeClr val="bg1"/>
                </a:solidFill>
                <a:latin typeface="Bebas Neue"/>
                <a:cs typeface="Arial" pitchFamily="34" charset="0"/>
              </a:rPr>
              <a:t>Analisi delle contestazioni</a:t>
            </a:r>
          </a:p>
        </p:txBody>
      </p:sp>
      <p:sp>
        <p:nvSpPr>
          <p:cNvPr id="31" name="TextBox 30">
            <a:extLst>
              <a:ext uri="{FF2B5EF4-FFF2-40B4-BE49-F238E27FC236}">
                <a16:creationId xmlns:a16="http://schemas.microsoft.com/office/drawing/2014/main" id="{1CDC6286-09A9-4620-B3C1-3823020DFC48}"/>
              </a:ext>
            </a:extLst>
          </p:cNvPr>
          <p:cNvSpPr txBox="1"/>
          <p:nvPr/>
        </p:nvSpPr>
        <p:spPr>
          <a:xfrm>
            <a:off x="3831764" y="3687457"/>
            <a:ext cx="2352726" cy="400110"/>
          </a:xfrm>
          <a:prstGeom prst="rect">
            <a:avLst/>
          </a:prstGeom>
          <a:noFill/>
        </p:spPr>
        <p:txBody>
          <a:bodyPr wrap="square" rtlCol="0" anchor="ctr">
            <a:spAutoFit/>
          </a:bodyPr>
          <a:lstStyle/>
          <a:p>
            <a:pPr algn="ctr"/>
            <a:r>
              <a:rPr lang="it-IT" altLang="ko-KR" sz="2000" b="1">
                <a:solidFill>
                  <a:schemeClr val="bg1"/>
                </a:solidFill>
                <a:latin typeface="Bebas Neue"/>
                <a:cs typeface="Arial" pitchFamily="34" charset="0"/>
              </a:rPr>
              <a:t>Analisi aziendale</a:t>
            </a:r>
          </a:p>
        </p:txBody>
      </p:sp>
      <p:sp>
        <p:nvSpPr>
          <p:cNvPr id="34" name="TextBox 33">
            <a:extLst>
              <a:ext uri="{FF2B5EF4-FFF2-40B4-BE49-F238E27FC236}">
                <a16:creationId xmlns:a16="http://schemas.microsoft.com/office/drawing/2014/main" id="{9CAD85C0-2234-435A-8BAC-B7FAE21D3507}"/>
              </a:ext>
            </a:extLst>
          </p:cNvPr>
          <p:cNvSpPr txBox="1"/>
          <p:nvPr/>
        </p:nvSpPr>
        <p:spPr>
          <a:xfrm>
            <a:off x="5992639" y="2830592"/>
            <a:ext cx="2311585" cy="400110"/>
          </a:xfrm>
          <a:prstGeom prst="rect">
            <a:avLst/>
          </a:prstGeom>
          <a:noFill/>
        </p:spPr>
        <p:txBody>
          <a:bodyPr wrap="square" rtlCol="0" anchor="ctr">
            <a:spAutoFit/>
          </a:bodyPr>
          <a:lstStyle/>
          <a:p>
            <a:pPr algn="ctr"/>
            <a:r>
              <a:rPr lang="it-IT" altLang="ko-KR" sz="2000" b="1">
                <a:solidFill>
                  <a:schemeClr val="bg1"/>
                </a:solidFill>
                <a:latin typeface="Bebas Neue"/>
                <a:cs typeface="Arial" pitchFamily="34" charset="0"/>
              </a:rPr>
              <a:t>Piano d’azione</a:t>
            </a:r>
          </a:p>
        </p:txBody>
      </p:sp>
      <p:sp>
        <p:nvSpPr>
          <p:cNvPr id="37" name="TextBox 36">
            <a:extLst>
              <a:ext uri="{FF2B5EF4-FFF2-40B4-BE49-F238E27FC236}">
                <a16:creationId xmlns:a16="http://schemas.microsoft.com/office/drawing/2014/main" id="{5FFA67A0-FDA2-48AF-84B4-B4282687700F}"/>
              </a:ext>
            </a:extLst>
          </p:cNvPr>
          <p:cNvSpPr txBox="1"/>
          <p:nvPr/>
        </p:nvSpPr>
        <p:spPr>
          <a:xfrm>
            <a:off x="8039121" y="1925624"/>
            <a:ext cx="2451490" cy="584775"/>
          </a:xfrm>
          <a:prstGeom prst="rect">
            <a:avLst/>
          </a:prstGeom>
          <a:noFill/>
        </p:spPr>
        <p:txBody>
          <a:bodyPr wrap="square" rtlCol="0" anchor="ctr">
            <a:spAutoFit/>
          </a:bodyPr>
          <a:lstStyle/>
          <a:p>
            <a:pPr algn="ctr"/>
            <a:r>
              <a:rPr lang="it-IT" altLang="ko-KR" sz="1600" b="1">
                <a:solidFill>
                  <a:schemeClr val="bg1"/>
                </a:solidFill>
                <a:latin typeface="Bebas Neue"/>
                <a:cs typeface="Arial" pitchFamily="34" charset="0"/>
              </a:rPr>
              <a:t>Monitoraggio e Revisione Piano d’azione </a:t>
            </a:r>
          </a:p>
        </p:txBody>
      </p:sp>
      <p:sp>
        <p:nvSpPr>
          <p:cNvPr id="39" name="Rectangle 30">
            <a:extLst>
              <a:ext uri="{FF2B5EF4-FFF2-40B4-BE49-F238E27FC236}">
                <a16:creationId xmlns:a16="http://schemas.microsoft.com/office/drawing/2014/main" id="{D58DE373-A070-4F5B-801F-C2630769E0F9}"/>
              </a:ext>
            </a:extLst>
          </p:cNvPr>
          <p:cNvSpPr/>
          <p:nvPr/>
        </p:nvSpPr>
        <p:spPr>
          <a:xfrm>
            <a:off x="3562942" y="3738107"/>
            <a:ext cx="317209" cy="316282"/>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it-IT" altLang="ko-KR">
              <a:latin typeface="Bebas Neue"/>
            </a:endParaRPr>
          </a:p>
        </p:txBody>
      </p:sp>
      <p:sp>
        <p:nvSpPr>
          <p:cNvPr id="40" name="Frame 17">
            <a:extLst>
              <a:ext uri="{FF2B5EF4-FFF2-40B4-BE49-F238E27FC236}">
                <a16:creationId xmlns:a16="http://schemas.microsoft.com/office/drawing/2014/main" id="{625DB3EF-B731-4BA3-B839-0CE44E40A336}"/>
              </a:ext>
            </a:extLst>
          </p:cNvPr>
          <p:cNvSpPr/>
          <p:nvPr/>
        </p:nvSpPr>
        <p:spPr>
          <a:xfrm>
            <a:off x="1249731" y="4590507"/>
            <a:ext cx="318434" cy="318434"/>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it-IT" altLang="ko-KR">
              <a:solidFill>
                <a:schemeClr val="tx1"/>
              </a:solidFill>
              <a:latin typeface="Bebas Neue"/>
            </a:endParaRPr>
          </a:p>
        </p:txBody>
      </p:sp>
      <p:sp>
        <p:nvSpPr>
          <p:cNvPr id="48" name="Graphic 46">
            <a:extLst>
              <a:ext uri="{FF2B5EF4-FFF2-40B4-BE49-F238E27FC236}">
                <a16:creationId xmlns:a16="http://schemas.microsoft.com/office/drawing/2014/main" id="{B5F13551-57AD-47A1-A7DD-F30ECAA4CC6D}"/>
              </a:ext>
            </a:extLst>
          </p:cNvPr>
          <p:cNvSpPr/>
          <p:nvPr/>
        </p:nvSpPr>
        <p:spPr>
          <a:xfrm rot="20395817">
            <a:off x="1081424" y="1178155"/>
            <a:ext cx="2356748" cy="2710941"/>
          </a:xfrm>
          <a:custGeom>
            <a:avLst/>
            <a:gdLst>
              <a:gd name="connsiteX0" fmla="*/ 104368 w 5961980"/>
              <a:gd name="connsiteY0" fmla="*/ 2552216 h 6858000"/>
              <a:gd name="connsiteX1" fmla="*/ 255313 w 5961980"/>
              <a:gd name="connsiteY1" fmla="*/ 2883054 h 6858000"/>
              <a:gd name="connsiteX2" fmla="*/ 775694 w 5961980"/>
              <a:gd name="connsiteY2" fmla="*/ 4027203 h 6858000"/>
              <a:gd name="connsiteX3" fmla="*/ 956965 w 5961980"/>
              <a:gd name="connsiteY3" fmla="*/ 4084410 h 6858000"/>
              <a:gd name="connsiteX4" fmla="*/ 1439438 w 5961980"/>
              <a:gd name="connsiteY4" fmla="*/ 3781831 h 6858000"/>
              <a:gd name="connsiteX5" fmla="*/ 2087329 w 5961980"/>
              <a:gd name="connsiteY5" fmla="*/ 3384136 h 6858000"/>
              <a:gd name="connsiteX6" fmla="*/ 2136955 w 5961980"/>
              <a:gd name="connsiteY6" fmla="*/ 3218717 h 6858000"/>
              <a:gd name="connsiteX7" fmla="*/ 2034947 w 5961980"/>
              <a:gd name="connsiteY7" fmla="*/ 2971967 h 6858000"/>
              <a:gd name="connsiteX8" fmla="*/ 1844025 w 5961980"/>
              <a:gd name="connsiteY8" fmla="*/ 2617005 h 6858000"/>
              <a:gd name="connsiteX9" fmla="*/ 2038393 w 5961980"/>
              <a:gd name="connsiteY9" fmla="*/ 2572204 h 6858000"/>
              <a:gd name="connsiteX10" fmla="*/ 2122481 w 5961980"/>
              <a:gd name="connsiteY10" fmla="*/ 2191740 h 6858000"/>
              <a:gd name="connsiteX11" fmla="*/ 2136955 w 5961980"/>
              <a:gd name="connsiteY11" fmla="*/ 2158656 h 6858000"/>
              <a:gd name="connsiteX12" fmla="*/ 2451941 w 5961980"/>
              <a:gd name="connsiteY12" fmla="*/ 1705132 h 6858000"/>
              <a:gd name="connsiteX13" fmla="*/ 2638037 w 5961980"/>
              <a:gd name="connsiteY13" fmla="*/ 1526617 h 6858000"/>
              <a:gd name="connsiteX14" fmla="*/ 3055031 w 5961980"/>
              <a:gd name="connsiteY14" fmla="*/ 1408756 h 6858000"/>
              <a:gd name="connsiteX15" fmla="*/ 3072262 w 5961980"/>
              <a:gd name="connsiteY15" fmla="*/ 1435637 h 6858000"/>
              <a:gd name="connsiteX16" fmla="*/ 3000581 w 5961980"/>
              <a:gd name="connsiteY16" fmla="*/ 1607259 h 6858000"/>
              <a:gd name="connsiteX17" fmla="*/ 2736599 w 5961980"/>
              <a:gd name="connsiteY17" fmla="*/ 1895364 h 6858000"/>
              <a:gd name="connsiteX18" fmla="*/ 2685595 w 5961980"/>
              <a:gd name="connsiteY18" fmla="*/ 1956018 h 6858000"/>
              <a:gd name="connsiteX19" fmla="*/ 2171417 w 5961980"/>
              <a:gd name="connsiteY19" fmla="*/ 2837564 h 6858000"/>
              <a:gd name="connsiteX20" fmla="*/ 2163147 w 5961980"/>
              <a:gd name="connsiteY20" fmla="*/ 2894771 h 6858000"/>
              <a:gd name="connsiteX21" fmla="*/ 2234828 w 5961980"/>
              <a:gd name="connsiteY21" fmla="*/ 3050541 h 6858000"/>
              <a:gd name="connsiteX22" fmla="*/ 2400247 w 5961980"/>
              <a:gd name="connsiteY22" fmla="*/ 3365526 h 6858000"/>
              <a:gd name="connsiteX23" fmla="*/ 2658025 w 5961980"/>
              <a:gd name="connsiteY23" fmla="*/ 3505443 h 6858000"/>
              <a:gd name="connsiteX24" fmla="*/ 2691109 w 5961980"/>
              <a:gd name="connsiteY24" fmla="*/ 3768046 h 6858000"/>
              <a:gd name="connsiteX25" fmla="*/ 2600129 w 5961980"/>
              <a:gd name="connsiteY25" fmla="*/ 4579978 h 6858000"/>
              <a:gd name="connsiteX26" fmla="*/ 2482267 w 5961980"/>
              <a:gd name="connsiteY26" fmla="*/ 4634429 h 6858000"/>
              <a:gd name="connsiteX27" fmla="*/ 2179688 w 5961980"/>
              <a:gd name="connsiteY27" fmla="*/ 4865326 h 6858000"/>
              <a:gd name="connsiteX28" fmla="*/ 1788197 w 5961980"/>
              <a:gd name="connsiteY28" fmla="*/ 5180312 h 6858000"/>
              <a:gd name="connsiteX29" fmla="*/ 1668957 w 5961980"/>
              <a:gd name="connsiteY29" fmla="*/ 5269225 h 6858000"/>
              <a:gd name="connsiteX30" fmla="*/ 1225082 w 5961980"/>
              <a:gd name="connsiteY30" fmla="*/ 5487026 h 6858000"/>
              <a:gd name="connsiteX31" fmla="*/ 950073 w 5961980"/>
              <a:gd name="connsiteY31" fmla="*/ 5563533 h 6858000"/>
              <a:gd name="connsiteX32" fmla="*/ 735028 w 5961980"/>
              <a:gd name="connsiteY32" fmla="*/ 5601441 h 6858000"/>
              <a:gd name="connsiteX33" fmla="*/ 697120 w 5961980"/>
              <a:gd name="connsiteY33" fmla="*/ 5637971 h 6858000"/>
              <a:gd name="connsiteX34" fmla="*/ 722622 w 5961980"/>
              <a:gd name="connsiteY34" fmla="*/ 6007407 h 6858000"/>
              <a:gd name="connsiteX35" fmla="*/ 760530 w 5961980"/>
              <a:gd name="connsiteY35" fmla="*/ 6177651 h 6858000"/>
              <a:gd name="connsiteX36" fmla="*/ 1001077 w 5961980"/>
              <a:gd name="connsiteY36" fmla="*/ 6801419 h 6858000"/>
              <a:gd name="connsiteX37" fmla="*/ 1114114 w 5961980"/>
              <a:gd name="connsiteY37" fmla="*/ 6858626 h 6858000"/>
              <a:gd name="connsiteX38" fmla="*/ 1206473 w 5961980"/>
              <a:gd name="connsiteY38" fmla="*/ 6733183 h 6858000"/>
              <a:gd name="connsiteX39" fmla="*/ 1205094 w 5961980"/>
              <a:gd name="connsiteY39" fmla="*/ 6647028 h 6858000"/>
              <a:gd name="connsiteX40" fmla="*/ 1217501 w 5961980"/>
              <a:gd name="connsiteY40" fmla="*/ 6236237 h 6858000"/>
              <a:gd name="connsiteX41" fmla="*/ 1292628 w 5961980"/>
              <a:gd name="connsiteY41" fmla="*/ 6021192 h 6858000"/>
              <a:gd name="connsiteX42" fmla="*/ 1644144 w 5961980"/>
              <a:gd name="connsiteY42" fmla="*/ 6234169 h 6858000"/>
              <a:gd name="connsiteX43" fmla="*/ 1704798 w 5961980"/>
              <a:gd name="connsiteY43" fmla="*/ 6085981 h 6858000"/>
              <a:gd name="connsiteX44" fmla="*/ 1854364 w 5961980"/>
              <a:gd name="connsiteY44" fmla="*/ 5802701 h 6858000"/>
              <a:gd name="connsiteX45" fmla="*/ 2161768 w 5961980"/>
              <a:gd name="connsiteY45" fmla="*/ 5616605 h 6858000"/>
              <a:gd name="connsiteX46" fmla="*/ 2683527 w 5961980"/>
              <a:gd name="connsiteY46" fmla="*/ 5433265 h 6858000"/>
              <a:gd name="connsiteX47" fmla="*/ 3032286 w 5961980"/>
              <a:gd name="connsiteY47" fmla="*/ 5191340 h 6858000"/>
              <a:gd name="connsiteX48" fmla="*/ 3356921 w 5961980"/>
              <a:gd name="connsiteY48" fmla="*/ 4594452 h 6858000"/>
              <a:gd name="connsiteX49" fmla="*/ 3667082 w 5961980"/>
              <a:gd name="connsiteY49" fmla="*/ 4026514 h 6858000"/>
              <a:gd name="connsiteX50" fmla="*/ 3770469 w 5961980"/>
              <a:gd name="connsiteY50" fmla="*/ 4004458 h 6858000"/>
              <a:gd name="connsiteX51" fmla="*/ 4011016 w 5961980"/>
              <a:gd name="connsiteY51" fmla="*/ 4098195 h 6858000"/>
              <a:gd name="connsiteX52" fmla="*/ 4375627 w 5961980"/>
              <a:gd name="connsiteY52" fmla="*/ 4195379 h 6858000"/>
              <a:gd name="connsiteX53" fmla="*/ 4574819 w 5961980"/>
              <a:gd name="connsiteY53" fmla="*/ 4418006 h 6858000"/>
              <a:gd name="connsiteX54" fmla="*/ 4605146 w 5961980"/>
              <a:gd name="connsiteY54" fmla="*/ 4470388 h 6858000"/>
              <a:gd name="connsiteX55" fmla="*/ 4640298 w 5961980"/>
              <a:gd name="connsiteY55" fmla="*/ 4528974 h 6858000"/>
              <a:gd name="connsiteX56" fmla="*/ 4700951 w 5961980"/>
              <a:gd name="connsiteY56" fmla="*/ 4766075 h 6858000"/>
              <a:gd name="connsiteX57" fmla="*/ 4711290 w 5961980"/>
              <a:gd name="connsiteY57" fmla="*/ 4903235 h 6858000"/>
              <a:gd name="connsiteX58" fmla="*/ 4705087 w 5961980"/>
              <a:gd name="connsiteY58" fmla="*/ 4996972 h 6858000"/>
              <a:gd name="connsiteX59" fmla="*/ 4776079 w 5961980"/>
              <a:gd name="connsiteY59" fmla="*/ 5296105 h 6858000"/>
              <a:gd name="connsiteX60" fmla="*/ 4862924 w 5961980"/>
              <a:gd name="connsiteY60" fmla="*/ 5763414 h 6858000"/>
              <a:gd name="connsiteX61" fmla="*/ 4932538 w 5961980"/>
              <a:gd name="connsiteY61" fmla="*/ 5762036 h 6858000"/>
              <a:gd name="connsiteX62" fmla="*/ 4912550 w 5961980"/>
              <a:gd name="connsiteY62" fmla="*/ 6119065 h 6858000"/>
              <a:gd name="connsiteX63" fmla="*/ 4938052 w 5961980"/>
              <a:gd name="connsiteY63" fmla="*/ 6387182 h 6858000"/>
              <a:gd name="connsiteX64" fmla="*/ 5117256 w 5961980"/>
              <a:gd name="connsiteY64" fmla="*/ 6368572 h 6858000"/>
              <a:gd name="connsiteX65" fmla="*/ 5117256 w 5961980"/>
              <a:gd name="connsiteY65" fmla="*/ 6294134 h 6858000"/>
              <a:gd name="connsiteX66" fmla="*/ 5196519 w 5961980"/>
              <a:gd name="connsiteY66" fmla="*/ 6356166 h 6858000"/>
              <a:gd name="connsiteX67" fmla="*/ 5927120 w 5961980"/>
              <a:gd name="connsiteY67" fmla="*/ 6380290 h 6858000"/>
              <a:gd name="connsiteX68" fmla="*/ 5947798 w 5961980"/>
              <a:gd name="connsiteY68" fmla="*/ 6221763 h 6858000"/>
              <a:gd name="connsiteX69" fmla="*/ 5865088 w 5961980"/>
              <a:gd name="connsiteY69" fmla="*/ 6142500 h 6858000"/>
              <a:gd name="connsiteX70" fmla="*/ 5526668 w 5961980"/>
              <a:gd name="connsiteY70" fmla="*/ 6039802 h 6858000"/>
              <a:gd name="connsiteX71" fmla="*/ 5442580 w 5961980"/>
              <a:gd name="connsiteY71" fmla="*/ 5971566 h 6858000"/>
              <a:gd name="connsiteX72" fmla="*/ 5267512 w 5961980"/>
              <a:gd name="connsiteY72" fmla="*/ 5766171 h 6858000"/>
              <a:gd name="connsiteX73" fmla="*/ 5269579 w 5961980"/>
              <a:gd name="connsiteY73" fmla="*/ 5570425 h 6858000"/>
              <a:gd name="connsiteX74" fmla="*/ 5175842 w 5961980"/>
              <a:gd name="connsiteY74" fmla="*/ 4633050 h 6858000"/>
              <a:gd name="connsiteX75" fmla="*/ 5210993 w 5961980"/>
              <a:gd name="connsiteY75" fmla="*/ 4263614 h 6858000"/>
              <a:gd name="connsiteX76" fmla="*/ 5159989 w 5961980"/>
              <a:gd name="connsiteY76" fmla="*/ 4025135 h 6858000"/>
              <a:gd name="connsiteX77" fmla="*/ 4742995 w 5961980"/>
              <a:gd name="connsiteY77" fmla="*/ 3665348 h 6858000"/>
              <a:gd name="connsiteX78" fmla="*/ 4226061 w 5961980"/>
              <a:gd name="connsiteY78" fmla="*/ 3253179 h 6858000"/>
              <a:gd name="connsiteX79" fmla="*/ 4222615 w 5961980"/>
              <a:gd name="connsiteY79" fmla="*/ 3187701 h 6858000"/>
              <a:gd name="connsiteX80" fmla="*/ 4273619 w 5961980"/>
              <a:gd name="connsiteY80" fmla="*/ 3034688 h 6858000"/>
              <a:gd name="connsiteX81" fmla="*/ 4330826 w 5961980"/>
              <a:gd name="connsiteY81" fmla="*/ 2977481 h 6858000"/>
              <a:gd name="connsiteX82" fmla="*/ 4521747 w 5961980"/>
              <a:gd name="connsiteY82" fmla="*/ 2982305 h 6858000"/>
              <a:gd name="connsiteX83" fmla="*/ 5043507 w 5961980"/>
              <a:gd name="connsiteY83" fmla="*/ 3069840 h 6858000"/>
              <a:gd name="connsiteX84" fmla="*/ 5336436 w 5961980"/>
              <a:gd name="connsiteY84" fmla="*/ 2810683 h 6858000"/>
              <a:gd name="connsiteX85" fmla="*/ 5412942 w 5961980"/>
              <a:gd name="connsiteY85" fmla="*/ 2791384 h 6858000"/>
              <a:gd name="connsiteX86" fmla="*/ 5736199 w 5961980"/>
              <a:gd name="connsiteY86" fmla="*/ 2665941 h 6858000"/>
              <a:gd name="connsiteX87" fmla="*/ 5793406 w 5961980"/>
              <a:gd name="connsiteY87" fmla="*/ 2605288 h 6858000"/>
              <a:gd name="connsiteX88" fmla="*/ 5777554 w 5961980"/>
              <a:gd name="connsiteY88" fmla="*/ 2584610 h 6858000"/>
              <a:gd name="connsiteX89" fmla="*/ 5562509 w 5961980"/>
              <a:gd name="connsiteY89" fmla="*/ 2629411 h 6858000"/>
              <a:gd name="connsiteX90" fmla="*/ 5625920 w 5961980"/>
              <a:gd name="connsiteY90" fmla="*/ 2588057 h 6858000"/>
              <a:gd name="connsiteX91" fmla="*/ 5810638 w 5961980"/>
              <a:gd name="connsiteY91" fmla="*/ 2500522 h 6858000"/>
              <a:gd name="connsiteX92" fmla="*/ 5845789 w 5961980"/>
              <a:gd name="connsiteY92" fmla="*/ 2433665 h 6858000"/>
              <a:gd name="connsiteX93" fmla="*/ 5778932 w 5961980"/>
              <a:gd name="connsiteY93" fmla="*/ 2433665 h 6858000"/>
              <a:gd name="connsiteX94" fmla="*/ 5680370 w 5961980"/>
              <a:gd name="connsiteY94" fmla="*/ 2478466 h 6858000"/>
              <a:gd name="connsiteX95" fmla="*/ 5672099 w 5961980"/>
              <a:gd name="connsiteY95" fmla="*/ 2462614 h 6858000"/>
              <a:gd name="connsiteX96" fmla="*/ 5850614 w 5961980"/>
              <a:gd name="connsiteY96" fmla="*/ 2325454 h 6858000"/>
              <a:gd name="connsiteX97" fmla="*/ 5831315 w 5961980"/>
              <a:gd name="connsiteY97" fmla="*/ 2293748 h 6858000"/>
              <a:gd name="connsiteX98" fmla="*/ 5546656 w 5961980"/>
              <a:gd name="connsiteY98" fmla="*/ 2419191 h 6858000"/>
              <a:gd name="connsiteX99" fmla="*/ 5707251 w 5961980"/>
              <a:gd name="connsiteY99" fmla="*/ 2273071 h 6858000"/>
              <a:gd name="connsiteX100" fmla="*/ 5738956 w 5961980"/>
              <a:gd name="connsiteY100" fmla="*/ 2202768 h 6858000"/>
              <a:gd name="connsiteX101" fmla="*/ 5656247 w 5961980"/>
              <a:gd name="connsiteY101" fmla="*/ 2208971 h 6858000"/>
              <a:gd name="connsiteX102" fmla="*/ 5484624 w 5961980"/>
              <a:gd name="connsiteY102" fmla="*/ 2348888 h 6858000"/>
              <a:gd name="connsiteX103" fmla="*/ 5333679 w 5961980"/>
              <a:gd name="connsiteY103" fmla="*/ 2398514 h 6858000"/>
              <a:gd name="connsiteX104" fmla="*/ 5303353 w 5961980"/>
              <a:gd name="connsiteY104" fmla="*/ 2164859 h 6858000"/>
              <a:gd name="connsiteX105" fmla="*/ 5153786 w 5961980"/>
              <a:gd name="connsiteY105" fmla="*/ 2524646 h 6858000"/>
              <a:gd name="connsiteX106" fmla="*/ 5072455 w 5961980"/>
              <a:gd name="connsiteY106" fmla="*/ 2579096 h 6858000"/>
              <a:gd name="connsiteX107" fmla="*/ 4809852 w 5961980"/>
              <a:gd name="connsiteY107" fmla="*/ 2582543 h 6858000"/>
              <a:gd name="connsiteX108" fmla="*/ 4718872 w 5961980"/>
              <a:gd name="connsiteY108" fmla="*/ 2581164 h 6858000"/>
              <a:gd name="connsiteX109" fmla="*/ 4554831 w 5961980"/>
              <a:gd name="connsiteY109" fmla="*/ 2576339 h 6858000"/>
              <a:gd name="connsiteX110" fmla="*/ 4438349 w 5961980"/>
              <a:gd name="connsiteY110" fmla="*/ 2482602 h 6858000"/>
              <a:gd name="connsiteX111" fmla="*/ 4459026 w 5961980"/>
              <a:gd name="connsiteY111" fmla="*/ 2087664 h 6858000"/>
              <a:gd name="connsiteX112" fmla="*/ 4462472 w 5961980"/>
              <a:gd name="connsiteY112" fmla="*/ 1867794 h 6858000"/>
              <a:gd name="connsiteX113" fmla="*/ 4349436 w 5961980"/>
              <a:gd name="connsiteY113" fmla="*/ 1296409 h 6858000"/>
              <a:gd name="connsiteX114" fmla="*/ 4452823 w 5961980"/>
              <a:gd name="connsiteY114" fmla="*/ 1175791 h 6858000"/>
              <a:gd name="connsiteX115" fmla="*/ 4653393 w 5961980"/>
              <a:gd name="connsiteY115" fmla="*/ 1037252 h 6858000"/>
              <a:gd name="connsiteX116" fmla="*/ 4818813 w 5961980"/>
              <a:gd name="connsiteY116" fmla="*/ 900093 h 6858000"/>
              <a:gd name="connsiteX117" fmla="*/ 4823637 w 5961980"/>
              <a:gd name="connsiteY117" fmla="*/ 862184 h 6858000"/>
              <a:gd name="connsiteX118" fmla="*/ 4827083 w 5961980"/>
              <a:gd name="connsiteY118" fmla="*/ 553402 h 6858000"/>
              <a:gd name="connsiteX119" fmla="*/ 4842936 w 5961980"/>
              <a:gd name="connsiteY119" fmla="*/ 405214 h 6858000"/>
              <a:gd name="connsiteX120" fmla="*/ 4763673 w 5961980"/>
              <a:gd name="connsiteY120" fmla="*/ 143989 h 6858000"/>
              <a:gd name="connsiteX121" fmla="*/ 4494867 w 5961980"/>
              <a:gd name="connsiteY121" fmla="*/ 15100 h 6858000"/>
              <a:gd name="connsiteX122" fmla="*/ 4197112 w 5961980"/>
              <a:gd name="connsiteY122" fmla="*/ 73686 h 6858000"/>
              <a:gd name="connsiteX123" fmla="*/ 4009637 w 5961980"/>
              <a:gd name="connsiteY123" fmla="*/ 367994 h 6858000"/>
              <a:gd name="connsiteX124" fmla="*/ 3992406 w 5961980"/>
              <a:gd name="connsiteY124" fmla="*/ 724335 h 6858000"/>
              <a:gd name="connsiteX125" fmla="*/ 3947605 w 5961980"/>
              <a:gd name="connsiteY125" fmla="*/ 760865 h 6858000"/>
              <a:gd name="connsiteX126" fmla="*/ 3396897 w 5961980"/>
              <a:gd name="connsiteY126" fmla="*/ 705036 h 6858000"/>
              <a:gd name="connsiteX127" fmla="*/ 3078465 w 5961980"/>
              <a:gd name="connsiteY127" fmla="*/ 800841 h 6858000"/>
              <a:gd name="connsiteX128" fmla="*/ 2664918 w 5961980"/>
              <a:gd name="connsiteY128" fmla="*/ 810491 h 6858000"/>
              <a:gd name="connsiteX129" fmla="*/ 2494674 w 5961980"/>
              <a:gd name="connsiteY129" fmla="*/ 872523 h 6858000"/>
              <a:gd name="connsiteX130" fmla="*/ 2092154 w 5961980"/>
              <a:gd name="connsiteY130" fmla="*/ 1350170 h 6858000"/>
              <a:gd name="connsiteX131" fmla="*/ 1743395 w 5961980"/>
              <a:gd name="connsiteY131" fmla="*/ 1800248 h 6858000"/>
              <a:gd name="connsiteX132" fmla="*/ 1744774 w 5961980"/>
              <a:gd name="connsiteY132" fmla="*/ 1865726 h 6858000"/>
              <a:gd name="connsiteX133" fmla="*/ 1800603 w 5961980"/>
              <a:gd name="connsiteY133" fmla="*/ 1921555 h 6858000"/>
              <a:gd name="connsiteX134" fmla="*/ 1805428 w 5961980"/>
              <a:gd name="connsiteY134" fmla="*/ 2005644 h 6858000"/>
              <a:gd name="connsiteX135" fmla="*/ 1636562 w 5961980"/>
              <a:gd name="connsiteY135" fmla="*/ 2145561 h 6858000"/>
              <a:gd name="connsiteX136" fmla="*/ 1423585 w 5961980"/>
              <a:gd name="connsiteY136" fmla="*/ 1706511 h 6858000"/>
              <a:gd name="connsiteX137" fmla="*/ 1243692 w 5961980"/>
              <a:gd name="connsiteY137" fmla="*/ 1507318 h 6858000"/>
              <a:gd name="connsiteX138" fmla="*/ 1138926 w 5961980"/>
              <a:gd name="connsiteY138" fmla="*/ 1577622 h 6858000"/>
              <a:gd name="connsiteX139" fmla="*/ 18901 w 5961980"/>
              <a:gd name="connsiteY139" fmla="*/ 2269625 h 6858000"/>
              <a:gd name="connsiteX140" fmla="*/ 3049 w 5961980"/>
              <a:gd name="connsiteY140" fmla="*/ 2335103 h 6858000"/>
              <a:gd name="connsiteX141" fmla="*/ 104368 w 5961980"/>
              <a:gd name="connsiteY141" fmla="*/ 2552216 h 6858000"/>
              <a:gd name="connsiteX142" fmla="*/ 104368 w 5961980"/>
              <a:gd name="connsiteY142" fmla="*/ 2552216 h 6858000"/>
              <a:gd name="connsiteX143" fmla="*/ 1692391 w 5961980"/>
              <a:gd name="connsiteY143" fmla="*/ 2187605 h 6858000"/>
              <a:gd name="connsiteX144" fmla="*/ 1711690 w 5961980"/>
              <a:gd name="connsiteY144" fmla="*/ 2198633 h 6858000"/>
              <a:gd name="connsiteX145" fmla="*/ 1867460 w 5961980"/>
              <a:gd name="connsiteY145" fmla="*/ 2526714 h 6858000"/>
              <a:gd name="connsiteX146" fmla="*/ 1822659 w 5961980"/>
              <a:gd name="connsiteY146" fmla="*/ 2557041 h 6858000"/>
              <a:gd name="connsiteX147" fmla="*/ 1681363 w 5961980"/>
              <a:gd name="connsiteY147" fmla="*/ 2256529 h 6858000"/>
              <a:gd name="connsiteX148" fmla="*/ 1692391 w 5961980"/>
              <a:gd name="connsiteY148" fmla="*/ 2187605 h 6858000"/>
              <a:gd name="connsiteX149" fmla="*/ 1692391 w 5961980"/>
              <a:gd name="connsiteY149" fmla="*/ 21876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5961980" h="6858000">
                <a:moveTo>
                  <a:pt x="104368" y="2552216"/>
                </a:moveTo>
                <a:cubicBezTo>
                  <a:pt x="155372" y="2661806"/>
                  <a:pt x="204309" y="2773464"/>
                  <a:pt x="255313" y="2883054"/>
                </a:cubicBezTo>
                <a:cubicBezTo>
                  <a:pt x="429003" y="3264896"/>
                  <a:pt x="602004" y="3645360"/>
                  <a:pt x="775694" y="4027203"/>
                </a:cubicBezTo>
                <a:cubicBezTo>
                  <a:pt x="801196" y="4083032"/>
                  <a:pt x="903204" y="4119562"/>
                  <a:pt x="956965" y="4084410"/>
                </a:cubicBezTo>
                <a:cubicBezTo>
                  <a:pt x="1117560" y="3984469"/>
                  <a:pt x="1278154" y="3882461"/>
                  <a:pt x="1439438" y="3781831"/>
                </a:cubicBezTo>
                <a:cubicBezTo>
                  <a:pt x="1654483" y="3648117"/>
                  <a:pt x="1868838" y="3514404"/>
                  <a:pt x="2087329" y="3384136"/>
                </a:cubicBezTo>
                <a:cubicBezTo>
                  <a:pt x="2189338" y="3323482"/>
                  <a:pt x="2189338" y="3328307"/>
                  <a:pt x="2136955" y="3218717"/>
                </a:cubicBezTo>
                <a:cubicBezTo>
                  <a:pt x="2099046" y="3139454"/>
                  <a:pt x="2073544" y="3051919"/>
                  <a:pt x="2034947" y="2971967"/>
                </a:cubicBezTo>
                <a:cubicBezTo>
                  <a:pt x="1977739" y="2855484"/>
                  <a:pt x="1912261" y="2744515"/>
                  <a:pt x="1844025" y="2617005"/>
                </a:cubicBezTo>
                <a:cubicBezTo>
                  <a:pt x="1917085" y="2599774"/>
                  <a:pt x="1971536" y="2588057"/>
                  <a:pt x="2038393" y="2572204"/>
                </a:cubicBezTo>
                <a:cubicBezTo>
                  <a:pt x="2079748" y="2465371"/>
                  <a:pt x="2159011" y="2343374"/>
                  <a:pt x="2122481" y="2191740"/>
                </a:cubicBezTo>
                <a:cubicBezTo>
                  <a:pt x="2121102" y="2182090"/>
                  <a:pt x="2130752" y="2167616"/>
                  <a:pt x="2136955" y="2158656"/>
                </a:cubicBezTo>
                <a:cubicBezTo>
                  <a:pt x="2241721" y="2007711"/>
                  <a:pt x="2342351" y="1853320"/>
                  <a:pt x="2451941" y="1705132"/>
                </a:cubicBezTo>
                <a:cubicBezTo>
                  <a:pt x="2502945" y="1636897"/>
                  <a:pt x="2563599" y="1559012"/>
                  <a:pt x="2638037" y="1526617"/>
                </a:cubicBezTo>
                <a:cubicBezTo>
                  <a:pt x="2770372" y="1470788"/>
                  <a:pt x="2915114" y="1447354"/>
                  <a:pt x="3055031" y="1408756"/>
                </a:cubicBezTo>
                <a:cubicBezTo>
                  <a:pt x="3061234" y="1418406"/>
                  <a:pt x="3066059" y="1425987"/>
                  <a:pt x="3072262" y="1435637"/>
                </a:cubicBezTo>
                <a:cubicBezTo>
                  <a:pt x="3050206" y="1492844"/>
                  <a:pt x="3037111" y="1559701"/>
                  <a:pt x="3000581" y="1607259"/>
                </a:cubicBezTo>
                <a:cubicBezTo>
                  <a:pt x="2921317" y="1710646"/>
                  <a:pt x="2860664" y="1833332"/>
                  <a:pt x="2736599" y="1895364"/>
                </a:cubicBezTo>
                <a:cubicBezTo>
                  <a:pt x="2714544" y="1906392"/>
                  <a:pt x="2700069" y="1933273"/>
                  <a:pt x="2685595" y="1956018"/>
                </a:cubicBezTo>
                <a:cubicBezTo>
                  <a:pt x="2513973" y="2250326"/>
                  <a:pt x="2341661" y="2543256"/>
                  <a:pt x="2171417" y="2837564"/>
                </a:cubicBezTo>
                <a:cubicBezTo>
                  <a:pt x="2161768" y="2853416"/>
                  <a:pt x="2155565" y="2888568"/>
                  <a:pt x="2163147" y="2894771"/>
                </a:cubicBezTo>
                <a:cubicBezTo>
                  <a:pt x="2214151" y="2937504"/>
                  <a:pt x="2209326" y="3001604"/>
                  <a:pt x="2234828" y="3050541"/>
                </a:cubicBezTo>
                <a:cubicBezTo>
                  <a:pt x="2290657" y="3155306"/>
                  <a:pt x="2317538" y="3271789"/>
                  <a:pt x="2400247" y="3365526"/>
                </a:cubicBezTo>
                <a:cubicBezTo>
                  <a:pt x="2473307" y="3446857"/>
                  <a:pt x="2540164" y="3513714"/>
                  <a:pt x="2658025" y="3505443"/>
                </a:cubicBezTo>
                <a:cubicBezTo>
                  <a:pt x="2673878" y="3594356"/>
                  <a:pt x="2707651" y="3670862"/>
                  <a:pt x="2691109" y="3768046"/>
                </a:cubicBezTo>
                <a:cubicBezTo>
                  <a:pt x="2648376" y="4036852"/>
                  <a:pt x="2629077" y="4309105"/>
                  <a:pt x="2600129" y="4579978"/>
                </a:cubicBezTo>
                <a:cubicBezTo>
                  <a:pt x="2546367" y="4594452"/>
                  <a:pt x="2498120" y="4605481"/>
                  <a:pt x="2482267" y="4634429"/>
                </a:cubicBezTo>
                <a:cubicBezTo>
                  <a:pt x="2411964" y="4753669"/>
                  <a:pt x="2287900" y="4810876"/>
                  <a:pt x="2179688" y="4865326"/>
                </a:cubicBezTo>
                <a:cubicBezTo>
                  <a:pt x="2021851" y="4944589"/>
                  <a:pt x="1904679" y="5056247"/>
                  <a:pt x="1788197" y="5180312"/>
                </a:cubicBezTo>
                <a:cubicBezTo>
                  <a:pt x="1755113" y="5216842"/>
                  <a:pt x="1711690" y="5247169"/>
                  <a:pt x="1668957" y="5269225"/>
                </a:cubicBezTo>
                <a:cubicBezTo>
                  <a:pt x="1522837" y="5344352"/>
                  <a:pt x="1371202" y="5412588"/>
                  <a:pt x="1225082" y="5487026"/>
                </a:cubicBezTo>
                <a:cubicBezTo>
                  <a:pt x="1137548" y="5529760"/>
                  <a:pt x="1059663" y="5580764"/>
                  <a:pt x="950073" y="5563533"/>
                </a:cubicBezTo>
                <a:cubicBezTo>
                  <a:pt x="881838" y="5552505"/>
                  <a:pt x="806710" y="5585588"/>
                  <a:pt x="735028" y="5601441"/>
                </a:cubicBezTo>
                <a:cubicBezTo>
                  <a:pt x="720554" y="5604888"/>
                  <a:pt x="706080" y="5623497"/>
                  <a:pt x="697120" y="5637971"/>
                </a:cubicBezTo>
                <a:cubicBezTo>
                  <a:pt x="665414" y="5688975"/>
                  <a:pt x="669550" y="5990176"/>
                  <a:pt x="722622" y="6007407"/>
                </a:cubicBezTo>
                <a:cubicBezTo>
                  <a:pt x="856335" y="6050830"/>
                  <a:pt x="763976" y="6125269"/>
                  <a:pt x="760530" y="6177651"/>
                </a:cubicBezTo>
                <a:cubicBezTo>
                  <a:pt x="744678" y="6424401"/>
                  <a:pt x="843240" y="6624972"/>
                  <a:pt x="1001077" y="6801419"/>
                </a:cubicBezTo>
                <a:cubicBezTo>
                  <a:pt x="1027958" y="6831746"/>
                  <a:pt x="1093436" y="6869654"/>
                  <a:pt x="1114114" y="6858626"/>
                </a:cubicBezTo>
                <a:cubicBezTo>
                  <a:pt x="1155468" y="6834503"/>
                  <a:pt x="1184417" y="6780742"/>
                  <a:pt x="1206473" y="6733183"/>
                </a:cubicBezTo>
                <a:cubicBezTo>
                  <a:pt x="1217501" y="6711128"/>
                  <a:pt x="1211297" y="6675976"/>
                  <a:pt x="1205094" y="6647028"/>
                </a:cubicBezTo>
                <a:cubicBezTo>
                  <a:pt x="1174767" y="6508489"/>
                  <a:pt x="1167186" y="6372019"/>
                  <a:pt x="1217501" y="6236237"/>
                </a:cubicBezTo>
                <a:cubicBezTo>
                  <a:pt x="1244381" y="6163177"/>
                  <a:pt x="1269883" y="6088049"/>
                  <a:pt x="1292628" y="6021192"/>
                </a:cubicBezTo>
                <a:cubicBezTo>
                  <a:pt x="1404286" y="6088049"/>
                  <a:pt x="1517323" y="6158352"/>
                  <a:pt x="1644144" y="6234169"/>
                </a:cubicBezTo>
                <a:cubicBezTo>
                  <a:pt x="1669646" y="6170759"/>
                  <a:pt x="1685499" y="6127336"/>
                  <a:pt x="1704798" y="6085981"/>
                </a:cubicBezTo>
                <a:cubicBezTo>
                  <a:pt x="1752356" y="5988797"/>
                  <a:pt x="1782682" y="5875761"/>
                  <a:pt x="1854364" y="5802701"/>
                </a:cubicBezTo>
                <a:cubicBezTo>
                  <a:pt x="1937074" y="5719991"/>
                  <a:pt x="2051488" y="5662784"/>
                  <a:pt x="2161768" y="5616605"/>
                </a:cubicBezTo>
                <a:cubicBezTo>
                  <a:pt x="2332012" y="5544923"/>
                  <a:pt x="2510527" y="5493919"/>
                  <a:pt x="2683527" y="5433265"/>
                </a:cubicBezTo>
                <a:cubicBezTo>
                  <a:pt x="2823444" y="5385707"/>
                  <a:pt x="2957158" y="5329878"/>
                  <a:pt x="3032286" y="5191340"/>
                </a:cubicBezTo>
                <a:cubicBezTo>
                  <a:pt x="3141876" y="4992148"/>
                  <a:pt x="3250088" y="4793645"/>
                  <a:pt x="3356921" y="4594452"/>
                </a:cubicBezTo>
                <a:cubicBezTo>
                  <a:pt x="3458929" y="4403531"/>
                  <a:pt x="3528543" y="4198136"/>
                  <a:pt x="3667082" y="4026514"/>
                </a:cubicBezTo>
                <a:cubicBezTo>
                  <a:pt x="3703612" y="3980334"/>
                  <a:pt x="3725668" y="3983780"/>
                  <a:pt x="3770469" y="4004458"/>
                </a:cubicBezTo>
                <a:cubicBezTo>
                  <a:pt x="3848353" y="4039609"/>
                  <a:pt x="3929685" y="4074761"/>
                  <a:pt x="4011016" y="4098195"/>
                </a:cubicBezTo>
                <a:cubicBezTo>
                  <a:pt x="4131634" y="4134725"/>
                  <a:pt x="4259145" y="4149199"/>
                  <a:pt x="4375627" y="4195379"/>
                </a:cubicBezTo>
                <a:cubicBezTo>
                  <a:pt x="4469365" y="4233288"/>
                  <a:pt x="4590672" y="4270507"/>
                  <a:pt x="4574819" y="4418006"/>
                </a:cubicBezTo>
                <a:cubicBezTo>
                  <a:pt x="4573441" y="4433858"/>
                  <a:pt x="4594118" y="4453157"/>
                  <a:pt x="4605146" y="4470388"/>
                </a:cubicBezTo>
                <a:cubicBezTo>
                  <a:pt x="4616174" y="4489687"/>
                  <a:pt x="4634094" y="4508297"/>
                  <a:pt x="4640298" y="4528974"/>
                </a:cubicBezTo>
                <a:cubicBezTo>
                  <a:pt x="4662354" y="4606859"/>
                  <a:pt x="4676828" y="4688190"/>
                  <a:pt x="4700951" y="4766075"/>
                </a:cubicBezTo>
                <a:cubicBezTo>
                  <a:pt x="4716804" y="4817079"/>
                  <a:pt x="4749198" y="4858434"/>
                  <a:pt x="4711290" y="4903235"/>
                </a:cubicBezTo>
                <a:cubicBezTo>
                  <a:pt x="4694059" y="4922534"/>
                  <a:pt x="4696816" y="4968713"/>
                  <a:pt x="4705087" y="4996972"/>
                </a:cubicBezTo>
                <a:cubicBezTo>
                  <a:pt x="4734035" y="5096913"/>
                  <a:pt x="4745752" y="5196164"/>
                  <a:pt x="4776079" y="5296105"/>
                </a:cubicBezTo>
                <a:cubicBezTo>
                  <a:pt x="4801581" y="5383639"/>
                  <a:pt x="4836044" y="5677259"/>
                  <a:pt x="4862924" y="5763414"/>
                </a:cubicBezTo>
                <a:cubicBezTo>
                  <a:pt x="4877398" y="5808215"/>
                  <a:pt x="4922889" y="5717924"/>
                  <a:pt x="4932538" y="5762036"/>
                </a:cubicBezTo>
                <a:cubicBezTo>
                  <a:pt x="4964243" y="5906777"/>
                  <a:pt x="4958729" y="5970877"/>
                  <a:pt x="4912550" y="6119065"/>
                </a:cubicBezTo>
                <a:cubicBezTo>
                  <a:pt x="4896697" y="6171448"/>
                  <a:pt x="4936673" y="6327907"/>
                  <a:pt x="4938052" y="6387182"/>
                </a:cubicBezTo>
                <a:lnTo>
                  <a:pt x="5117256" y="6368572"/>
                </a:lnTo>
                <a:cubicBezTo>
                  <a:pt x="5117256" y="6368572"/>
                  <a:pt x="5117256" y="6335489"/>
                  <a:pt x="5117256" y="6294134"/>
                </a:cubicBezTo>
                <a:cubicBezTo>
                  <a:pt x="5158611" y="6283795"/>
                  <a:pt x="5117256" y="6299648"/>
                  <a:pt x="5196519" y="6356166"/>
                </a:cubicBezTo>
                <a:cubicBezTo>
                  <a:pt x="5317827" y="6368572"/>
                  <a:pt x="5459122" y="6432672"/>
                  <a:pt x="5927120" y="6380290"/>
                </a:cubicBezTo>
                <a:cubicBezTo>
                  <a:pt x="5975368" y="6366505"/>
                  <a:pt x="5967786" y="6283106"/>
                  <a:pt x="5947798" y="6221763"/>
                </a:cubicBezTo>
                <a:cubicBezTo>
                  <a:pt x="5938148" y="6191436"/>
                  <a:pt x="5898172" y="6139053"/>
                  <a:pt x="5865088" y="6142500"/>
                </a:cubicBezTo>
                <a:cubicBezTo>
                  <a:pt x="5710697" y="6153527"/>
                  <a:pt x="5641083" y="6149392"/>
                  <a:pt x="5526668" y="6039802"/>
                </a:cubicBezTo>
                <a:cubicBezTo>
                  <a:pt x="5499788" y="6014300"/>
                  <a:pt x="5474286" y="5981216"/>
                  <a:pt x="5442580" y="5971566"/>
                </a:cubicBezTo>
                <a:cubicBezTo>
                  <a:pt x="5334369" y="5942618"/>
                  <a:pt x="5297839" y="5853705"/>
                  <a:pt x="5267512" y="5766171"/>
                </a:cubicBezTo>
                <a:cubicBezTo>
                  <a:pt x="5237185" y="5678637"/>
                  <a:pt x="5288189" y="5662784"/>
                  <a:pt x="5269579" y="5570425"/>
                </a:cubicBezTo>
                <a:cubicBezTo>
                  <a:pt x="5210993" y="5285766"/>
                  <a:pt x="5162746" y="4919088"/>
                  <a:pt x="5175842" y="4633050"/>
                </a:cubicBezTo>
                <a:cubicBezTo>
                  <a:pt x="5182045" y="4510364"/>
                  <a:pt x="5208926" y="4387679"/>
                  <a:pt x="5210993" y="4263614"/>
                </a:cubicBezTo>
                <a:cubicBezTo>
                  <a:pt x="5210993" y="4182283"/>
                  <a:pt x="5204790" y="4083721"/>
                  <a:pt x="5159989" y="4025135"/>
                </a:cubicBezTo>
                <a:cubicBezTo>
                  <a:pt x="5048331" y="3876947"/>
                  <a:pt x="4896008" y="3770803"/>
                  <a:pt x="4742995" y="3665348"/>
                </a:cubicBezTo>
                <a:cubicBezTo>
                  <a:pt x="4561723" y="3539906"/>
                  <a:pt x="4396304" y="3393096"/>
                  <a:pt x="4226061" y="3253179"/>
                </a:cubicBezTo>
                <a:cubicBezTo>
                  <a:pt x="4215033" y="3243530"/>
                  <a:pt x="4217790" y="3208378"/>
                  <a:pt x="4222615" y="3187701"/>
                </a:cubicBezTo>
                <a:cubicBezTo>
                  <a:pt x="4237089" y="3136697"/>
                  <a:pt x="4263969" y="3087760"/>
                  <a:pt x="4273619" y="3034688"/>
                </a:cubicBezTo>
                <a:cubicBezTo>
                  <a:pt x="4279822" y="2996780"/>
                  <a:pt x="4290850" y="2977481"/>
                  <a:pt x="4330826" y="2977481"/>
                </a:cubicBezTo>
                <a:cubicBezTo>
                  <a:pt x="4394237" y="2978859"/>
                  <a:pt x="4458336" y="2972656"/>
                  <a:pt x="4521747" y="2982305"/>
                </a:cubicBezTo>
                <a:cubicBezTo>
                  <a:pt x="4696816" y="3007808"/>
                  <a:pt x="4871884" y="3039513"/>
                  <a:pt x="5043507" y="3069840"/>
                </a:cubicBezTo>
                <a:cubicBezTo>
                  <a:pt x="5091065" y="2925098"/>
                  <a:pt x="5142069" y="2787938"/>
                  <a:pt x="5336436" y="2810683"/>
                </a:cubicBezTo>
                <a:cubicBezTo>
                  <a:pt x="5360560" y="2814129"/>
                  <a:pt x="5387441" y="2801034"/>
                  <a:pt x="5412942" y="2791384"/>
                </a:cubicBezTo>
                <a:cubicBezTo>
                  <a:pt x="5521154" y="2750030"/>
                  <a:pt x="5629366" y="2710053"/>
                  <a:pt x="5736199" y="2665941"/>
                </a:cubicBezTo>
                <a:cubicBezTo>
                  <a:pt x="5760323" y="2656292"/>
                  <a:pt x="5774108" y="2625965"/>
                  <a:pt x="5793406" y="2605288"/>
                </a:cubicBezTo>
                <a:cubicBezTo>
                  <a:pt x="5788582" y="2599084"/>
                  <a:pt x="5782379" y="2590814"/>
                  <a:pt x="5777554" y="2584610"/>
                </a:cubicBezTo>
                <a:cubicBezTo>
                  <a:pt x="5714143" y="2599084"/>
                  <a:pt x="5648665" y="2611491"/>
                  <a:pt x="5562509" y="2629411"/>
                </a:cubicBezTo>
                <a:cubicBezTo>
                  <a:pt x="5595593" y="2607356"/>
                  <a:pt x="5608689" y="2596328"/>
                  <a:pt x="5625920" y="2588057"/>
                </a:cubicBezTo>
                <a:cubicBezTo>
                  <a:pt x="5687952" y="2557730"/>
                  <a:pt x="5751363" y="2533606"/>
                  <a:pt x="5810638" y="2500522"/>
                </a:cubicBezTo>
                <a:cubicBezTo>
                  <a:pt x="5829936" y="2489494"/>
                  <a:pt x="5834761" y="2455721"/>
                  <a:pt x="5845789" y="2433665"/>
                </a:cubicBezTo>
                <a:cubicBezTo>
                  <a:pt x="5823733" y="2433665"/>
                  <a:pt x="5799610" y="2427462"/>
                  <a:pt x="5778932" y="2433665"/>
                </a:cubicBezTo>
                <a:cubicBezTo>
                  <a:pt x="5745849" y="2444693"/>
                  <a:pt x="5713454" y="2463992"/>
                  <a:pt x="5680370" y="2478466"/>
                </a:cubicBezTo>
                <a:cubicBezTo>
                  <a:pt x="5676924" y="2473642"/>
                  <a:pt x="5675546" y="2468817"/>
                  <a:pt x="5672099" y="2462614"/>
                </a:cubicBezTo>
                <a:cubicBezTo>
                  <a:pt x="5730685" y="2416434"/>
                  <a:pt x="5789960" y="2371633"/>
                  <a:pt x="5850614" y="2325454"/>
                </a:cubicBezTo>
                <a:cubicBezTo>
                  <a:pt x="5844411" y="2314426"/>
                  <a:pt x="5838207" y="2303398"/>
                  <a:pt x="5831315" y="2293748"/>
                </a:cubicBezTo>
                <a:cubicBezTo>
                  <a:pt x="5716900" y="2284099"/>
                  <a:pt x="5646597" y="2387486"/>
                  <a:pt x="5546656" y="2419191"/>
                </a:cubicBezTo>
                <a:cubicBezTo>
                  <a:pt x="5597661" y="2366809"/>
                  <a:pt x="5654868" y="2322008"/>
                  <a:pt x="5707251" y="2273071"/>
                </a:cubicBezTo>
                <a:cubicBezTo>
                  <a:pt x="5724482" y="2257219"/>
                  <a:pt x="5727928" y="2226892"/>
                  <a:pt x="5738956" y="2202768"/>
                </a:cubicBezTo>
                <a:cubicBezTo>
                  <a:pt x="5710008" y="2204146"/>
                  <a:pt x="5675546" y="2194497"/>
                  <a:pt x="5656247" y="2208971"/>
                </a:cubicBezTo>
                <a:cubicBezTo>
                  <a:pt x="5595593" y="2250326"/>
                  <a:pt x="5541832" y="2302709"/>
                  <a:pt x="5484624" y="2348888"/>
                </a:cubicBezTo>
                <a:cubicBezTo>
                  <a:pt x="5441891" y="2384040"/>
                  <a:pt x="5400536" y="2430219"/>
                  <a:pt x="5333679" y="2398514"/>
                </a:cubicBezTo>
                <a:cubicBezTo>
                  <a:pt x="5373656" y="2248947"/>
                  <a:pt x="5364006" y="2194497"/>
                  <a:pt x="5303353" y="2164859"/>
                </a:cubicBezTo>
                <a:cubicBezTo>
                  <a:pt x="5253727" y="2284099"/>
                  <a:pt x="5207547" y="2406785"/>
                  <a:pt x="5153786" y="2524646"/>
                </a:cubicBezTo>
                <a:cubicBezTo>
                  <a:pt x="5142758" y="2550148"/>
                  <a:pt x="5101403" y="2575650"/>
                  <a:pt x="5072455" y="2579096"/>
                </a:cubicBezTo>
                <a:cubicBezTo>
                  <a:pt x="4984921" y="2585300"/>
                  <a:pt x="4897386" y="2582543"/>
                  <a:pt x="4809852" y="2582543"/>
                </a:cubicBezTo>
                <a:cubicBezTo>
                  <a:pt x="4779525" y="2582543"/>
                  <a:pt x="4749198" y="2582543"/>
                  <a:pt x="4718872" y="2581164"/>
                </a:cubicBezTo>
                <a:cubicBezTo>
                  <a:pt x="4665110" y="2579786"/>
                  <a:pt x="4609282" y="2570136"/>
                  <a:pt x="4554831" y="2576339"/>
                </a:cubicBezTo>
                <a:cubicBezTo>
                  <a:pt x="4499002" y="2584610"/>
                  <a:pt x="4435591" y="2536363"/>
                  <a:pt x="4438349" y="2482602"/>
                </a:cubicBezTo>
                <a:cubicBezTo>
                  <a:pt x="4446620" y="2350267"/>
                  <a:pt x="4452823" y="2218621"/>
                  <a:pt x="4459026" y="2087664"/>
                </a:cubicBezTo>
                <a:cubicBezTo>
                  <a:pt x="4462472" y="2014604"/>
                  <a:pt x="4474878" y="1939476"/>
                  <a:pt x="4462472" y="1867794"/>
                </a:cubicBezTo>
                <a:cubicBezTo>
                  <a:pt x="4430767" y="1676873"/>
                  <a:pt x="4387344" y="1487330"/>
                  <a:pt x="4349436" y="1296409"/>
                </a:cubicBezTo>
                <a:cubicBezTo>
                  <a:pt x="4330137" y="1197847"/>
                  <a:pt x="4357707" y="1172345"/>
                  <a:pt x="4452823" y="1175791"/>
                </a:cubicBezTo>
                <a:cubicBezTo>
                  <a:pt x="4572062" y="1179237"/>
                  <a:pt x="4602389" y="1146843"/>
                  <a:pt x="4653393" y="1037252"/>
                </a:cubicBezTo>
                <a:cubicBezTo>
                  <a:pt x="4683720" y="971774"/>
                  <a:pt x="4725075" y="902160"/>
                  <a:pt x="4818813" y="900093"/>
                </a:cubicBezTo>
                <a:cubicBezTo>
                  <a:pt x="4820191" y="887686"/>
                  <a:pt x="4827083" y="873212"/>
                  <a:pt x="4823637" y="862184"/>
                </a:cubicBezTo>
                <a:cubicBezTo>
                  <a:pt x="4794689" y="758797"/>
                  <a:pt x="4806406" y="656789"/>
                  <a:pt x="4827083" y="553402"/>
                </a:cubicBezTo>
                <a:cubicBezTo>
                  <a:pt x="4836733" y="503776"/>
                  <a:pt x="4827083" y="451393"/>
                  <a:pt x="4842936" y="405214"/>
                </a:cubicBezTo>
                <a:cubicBezTo>
                  <a:pt x="4878088" y="297002"/>
                  <a:pt x="4858789" y="203265"/>
                  <a:pt x="4763673" y="143989"/>
                </a:cubicBezTo>
                <a:cubicBezTo>
                  <a:pt x="4679585" y="91607"/>
                  <a:pt x="4588604" y="45427"/>
                  <a:pt x="4494867" y="15100"/>
                </a:cubicBezTo>
                <a:cubicBezTo>
                  <a:pt x="4390101" y="-20051"/>
                  <a:pt x="4291539" y="8897"/>
                  <a:pt x="4197112" y="73686"/>
                </a:cubicBezTo>
                <a:cubicBezTo>
                  <a:pt x="4092347" y="146746"/>
                  <a:pt x="4050992" y="259783"/>
                  <a:pt x="4009637" y="367994"/>
                </a:cubicBezTo>
                <a:cubicBezTo>
                  <a:pt x="3966904" y="479652"/>
                  <a:pt x="3946226" y="598892"/>
                  <a:pt x="3992406" y="724335"/>
                </a:cubicBezTo>
                <a:cubicBezTo>
                  <a:pt x="3981378" y="733984"/>
                  <a:pt x="3963458" y="748458"/>
                  <a:pt x="3947605" y="760865"/>
                </a:cubicBezTo>
                <a:cubicBezTo>
                  <a:pt x="3778740" y="609920"/>
                  <a:pt x="3525786" y="573390"/>
                  <a:pt x="3396897" y="705036"/>
                </a:cubicBezTo>
                <a:cubicBezTo>
                  <a:pt x="3301092" y="803598"/>
                  <a:pt x="3181852" y="776717"/>
                  <a:pt x="3078465" y="800841"/>
                </a:cubicBezTo>
                <a:cubicBezTo>
                  <a:pt x="2946130" y="831168"/>
                  <a:pt x="2801389" y="802220"/>
                  <a:pt x="2664918" y="810491"/>
                </a:cubicBezTo>
                <a:cubicBezTo>
                  <a:pt x="2606332" y="813937"/>
                  <a:pt x="2531204" y="831168"/>
                  <a:pt x="2494674" y="872523"/>
                </a:cubicBezTo>
                <a:cubicBezTo>
                  <a:pt x="2353379" y="1025535"/>
                  <a:pt x="2222422" y="1187508"/>
                  <a:pt x="2092154" y="1350170"/>
                </a:cubicBezTo>
                <a:cubicBezTo>
                  <a:pt x="1972914" y="1498358"/>
                  <a:pt x="1858500" y="1647925"/>
                  <a:pt x="1743395" y="1800248"/>
                </a:cubicBezTo>
                <a:cubicBezTo>
                  <a:pt x="1732368" y="1814722"/>
                  <a:pt x="1735124" y="1847806"/>
                  <a:pt x="1744774" y="1865726"/>
                </a:cubicBezTo>
                <a:cubicBezTo>
                  <a:pt x="1755802" y="1887782"/>
                  <a:pt x="1777858" y="1907081"/>
                  <a:pt x="1800603" y="1921555"/>
                </a:cubicBezTo>
                <a:cubicBezTo>
                  <a:pt x="1841958" y="1950504"/>
                  <a:pt x="1843336" y="1976006"/>
                  <a:pt x="1805428" y="2005644"/>
                </a:cubicBezTo>
                <a:cubicBezTo>
                  <a:pt x="1749599" y="2051823"/>
                  <a:pt x="1693770" y="2098003"/>
                  <a:pt x="1636562" y="2145561"/>
                </a:cubicBezTo>
                <a:cubicBezTo>
                  <a:pt x="1563502" y="1995994"/>
                  <a:pt x="1482171" y="1856077"/>
                  <a:pt x="1423585" y="1706511"/>
                </a:cubicBezTo>
                <a:cubicBezTo>
                  <a:pt x="1385677" y="1612773"/>
                  <a:pt x="1326401" y="1550741"/>
                  <a:pt x="1243692" y="1507318"/>
                </a:cubicBezTo>
                <a:cubicBezTo>
                  <a:pt x="1208540" y="1531442"/>
                  <a:pt x="1173389" y="1554876"/>
                  <a:pt x="1138926" y="1577622"/>
                </a:cubicBezTo>
                <a:cubicBezTo>
                  <a:pt x="760530" y="1805073"/>
                  <a:pt x="387648" y="2035970"/>
                  <a:pt x="18901" y="2269625"/>
                </a:cubicBezTo>
                <a:cubicBezTo>
                  <a:pt x="4427" y="2279274"/>
                  <a:pt x="-5222" y="2317183"/>
                  <a:pt x="3049" y="2335103"/>
                </a:cubicBezTo>
                <a:cubicBezTo>
                  <a:pt x="31308" y="2410231"/>
                  <a:pt x="71284" y="2480534"/>
                  <a:pt x="104368" y="2552216"/>
                </a:cubicBezTo>
                <a:lnTo>
                  <a:pt x="104368" y="2552216"/>
                </a:lnTo>
                <a:close/>
                <a:moveTo>
                  <a:pt x="1692391" y="2187605"/>
                </a:moveTo>
                <a:cubicBezTo>
                  <a:pt x="1698594" y="2191051"/>
                  <a:pt x="1704798" y="2193808"/>
                  <a:pt x="1711690" y="2198633"/>
                </a:cubicBezTo>
                <a:cubicBezTo>
                  <a:pt x="1762694" y="2305466"/>
                  <a:pt x="1813699" y="2411610"/>
                  <a:pt x="1867460" y="2526714"/>
                </a:cubicBezTo>
                <a:cubicBezTo>
                  <a:pt x="1868838" y="2525335"/>
                  <a:pt x="1851607" y="2537742"/>
                  <a:pt x="1822659" y="2557041"/>
                </a:cubicBezTo>
                <a:cubicBezTo>
                  <a:pt x="1773033" y="2453654"/>
                  <a:pt x="1725475" y="2356470"/>
                  <a:pt x="1681363" y="2256529"/>
                </a:cubicBezTo>
                <a:cubicBezTo>
                  <a:pt x="1673782" y="2238609"/>
                  <a:pt x="1687567" y="2210350"/>
                  <a:pt x="1692391" y="2187605"/>
                </a:cubicBezTo>
                <a:lnTo>
                  <a:pt x="1692391" y="2187605"/>
                </a:lnTo>
                <a:close/>
              </a:path>
            </a:pathLst>
          </a:custGeom>
          <a:solidFill>
            <a:schemeClr val="accent3"/>
          </a:solidFill>
          <a:ln w="6882" cap="flat">
            <a:noFill/>
            <a:prstDash val="solid"/>
            <a:miter/>
          </a:ln>
        </p:spPr>
        <p:txBody>
          <a:bodyPr rtlCol="0" anchor="ctr"/>
          <a:lstStyle/>
          <a:p>
            <a:endParaRPr lang="it-IT">
              <a:latin typeface="Bebas Neue"/>
            </a:endParaRPr>
          </a:p>
        </p:txBody>
      </p:sp>
      <p:sp>
        <p:nvSpPr>
          <p:cNvPr id="41" name="Frame 17">
            <a:extLst>
              <a:ext uri="{FF2B5EF4-FFF2-40B4-BE49-F238E27FC236}">
                <a16:creationId xmlns:a16="http://schemas.microsoft.com/office/drawing/2014/main" id="{C62180BE-7AB4-7642-AA63-D41848B65611}"/>
              </a:ext>
            </a:extLst>
          </p:cNvPr>
          <p:cNvSpPr/>
          <p:nvPr/>
        </p:nvSpPr>
        <p:spPr>
          <a:xfrm>
            <a:off x="5631150" y="2898132"/>
            <a:ext cx="318434" cy="318434"/>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it-IT" altLang="ko-KR">
              <a:solidFill>
                <a:schemeClr val="tx1"/>
              </a:solidFill>
              <a:latin typeface="Bebas Neue"/>
            </a:endParaRPr>
          </a:p>
        </p:txBody>
      </p:sp>
      <p:sp>
        <p:nvSpPr>
          <p:cNvPr id="42" name="Rectangle 30">
            <a:extLst>
              <a:ext uri="{FF2B5EF4-FFF2-40B4-BE49-F238E27FC236}">
                <a16:creationId xmlns:a16="http://schemas.microsoft.com/office/drawing/2014/main" id="{93199F06-DC7E-7148-A077-BA0C6CF9C260}"/>
              </a:ext>
            </a:extLst>
          </p:cNvPr>
          <p:cNvSpPr/>
          <p:nvPr/>
        </p:nvSpPr>
        <p:spPr>
          <a:xfrm>
            <a:off x="7783883" y="2047811"/>
            <a:ext cx="317209" cy="316282"/>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it-IT" altLang="ko-KR">
              <a:latin typeface="Bebas Neue"/>
            </a:endParaRPr>
          </a:p>
        </p:txBody>
      </p:sp>
      <p:sp>
        <p:nvSpPr>
          <p:cNvPr id="32" name="Oval 4">
            <a:extLst>
              <a:ext uri="{FF2B5EF4-FFF2-40B4-BE49-F238E27FC236}">
                <a16:creationId xmlns:a16="http://schemas.microsoft.com/office/drawing/2014/main" id="{13A7886E-FA1C-9641-94D0-FCCECC3AC27D}"/>
              </a:ext>
            </a:extLst>
          </p:cNvPr>
          <p:cNvSpPr/>
          <p:nvPr/>
        </p:nvSpPr>
        <p:spPr>
          <a:xfrm>
            <a:off x="7385485" y="3285708"/>
            <a:ext cx="2158618" cy="19936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a:latin typeface="Bebas Neue"/>
            </a:endParaRPr>
          </a:p>
        </p:txBody>
      </p:sp>
      <p:sp>
        <p:nvSpPr>
          <p:cNvPr id="33" name="Rectangle 16">
            <a:extLst>
              <a:ext uri="{FF2B5EF4-FFF2-40B4-BE49-F238E27FC236}">
                <a16:creationId xmlns:a16="http://schemas.microsoft.com/office/drawing/2014/main" id="{FE33DE95-D293-0647-BDB6-D0E46409F2E8}"/>
              </a:ext>
            </a:extLst>
          </p:cNvPr>
          <p:cNvSpPr/>
          <p:nvPr/>
        </p:nvSpPr>
        <p:spPr>
          <a:xfrm>
            <a:off x="7280492" y="3762669"/>
            <a:ext cx="2352726" cy="923330"/>
          </a:xfrm>
          <a:prstGeom prst="rect">
            <a:avLst/>
          </a:prstGeom>
        </p:spPr>
        <p:txBody>
          <a:bodyPr wrap="square">
            <a:spAutoFit/>
          </a:bodyPr>
          <a:lstStyle/>
          <a:p>
            <a:pPr algn="ctr"/>
            <a:r>
              <a:rPr lang="it-IT" altLang="ko-KR" b="1" dirty="0">
                <a:solidFill>
                  <a:schemeClr val="bg1"/>
                </a:solidFill>
                <a:latin typeface="Bebas Neue"/>
              </a:rPr>
              <a:t>SISTEMI DI COMPLIANCE INTEGRATA</a:t>
            </a:r>
          </a:p>
        </p:txBody>
      </p:sp>
      <p:sp>
        <p:nvSpPr>
          <p:cNvPr id="35" name="Oval 4">
            <a:extLst>
              <a:ext uri="{FF2B5EF4-FFF2-40B4-BE49-F238E27FC236}">
                <a16:creationId xmlns:a16="http://schemas.microsoft.com/office/drawing/2014/main" id="{BFE4B103-4E58-3941-A02B-55B19C72F9C7}"/>
              </a:ext>
            </a:extLst>
          </p:cNvPr>
          <p:cNvSpPr/>
          <p:nvPr/>
        </p:nvSpPr>
        <p:spPr>
          <a:xfrm>
            <a:off x="9544103" y="4366702"/>
            <a:ext cx="2158618" cy="19936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a:latin typeface="Bebas Neue"/>
            </a:endParaRPr>
          </a:p>
        </p:txBody>
      </p:sp>
      <p:sp>
        <p:nvSpPr>
          <p:cNvPr id="36" name="Rectangle 16">
            <a:extLst>
              <a:ext uri="{FF2B5EF4-FFF2-40B4-BE49-F238E27FC236}">
                <a16:creationId xmlns:a16="http://schemas.microsoft.com/office/drawing/2014/main" id="{D3C621D7-D8CE-5249-9582-A3A6E9F6882A}"/>
              </a:ext>
            </a:extLst>
          </p:cNvPr>
          <p:cNvSpPr/>
          <p:nvPr/>
        </p:nvSpPr>
        <p:spPr>
          <a:xfrm>
            <a:off x="9473524" y="5091002"/>
            <a:ext cx="2352726" cy="369332"/>
          </a:xfrm>
          <a:prstGeom prst="rect">
            <a:avLst/>
          </a:prstGeom>
        </p:spPr>
        <p:txBody>
          <a:bodyPr wrap="square">
            <a:spAutoFit/>
          </a:bodyPr>
          <a:lstStyle/>
          <a:p>
            <a:pPr algn="ctr"/>
            <a:r>
              <a:rPr lang="it-IT" altLang="ko-KR" b="1" dirty="0">
                <a:solidFill>
                  <a:schemeClr val="bg1"/>
                </a:solidFill>
                <a:latin typeface="Bebas Neue"/>
              </a:rPr>
              <a:t>CULTURA AZIENDALE</a:t>
            </a:r>
          </a:p>
        </p:txBody>
      </p:sp>
      <p:sp>
        <p:nvSpPr>
          <p:cNvPr id="38" name="Oval 4">
            <a:extLst>
              <a:ext uri="{FF2B5EF4-FFF2-40B4-BE49-F238E27FC236}">
                <a16:creationId xmlns:a16="http://schemas.microsoft.com/office/drawing/2014/main" id="{4D6D7C5C-A147-7646-B2EF-09B03891F4A6}"/>
              </a:ext>
            </a:extLst>
          </p:cNvPr>
          <p:cNvSpPr/>
          <p:nvPr/>
        </p:nvSpPr>
        <p:spPr>
          <a:xfrm>
            <a:off x="5370265" y="4369226"/>
            <a:ext cx="2158618" cy="19936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a:latin typeface="Bebas Neue"/>
            </a:endParaRPr>
          </a:p>
        </p:txBody>
      </p:sp>
      <p:sp>
        <p:nvSpPr>
          <p:cNvPr id="43" name="Rectangle 16">
            <a:extLst>
              <a:ext uri="{FF2B5EF4-FFF2-40B4-BE49-F238E27FC236}">
                <a16:creationId xmlns:a16="http://schemas.microsoft.com/office/drawing/2014/main" id="{138C3CC0-CFB5-3F46-B796-9813339F2D9B}"/>
              </a:ext>
            </a:extLst>
          </p:cNvPr>
          <p:cNvSpPr/>
          <p:nvPr/>
        </p:nvSpPr>
        <p:spPr>
          <a:xfrm>
            <a:off x="5299686" y="5093526"/>
            <a:ext cx="2352726" cy="646331"/>
          </a:xfrm>
          <a:prstGeom prst="rect">
            <a:avLst/>
          </a:prstGeom>
        </p:spPr>
        <p:txBody>
          <a:bodyPr wrap="square">
            <a:spAutoFit/>
          </a:bodyPr>
          <a:lstStyle/>
          <a:p>
            <a:pPr algn="ctr"/>
            <a:r>
              <a:rPr lang="it-IT" altLang="ko-KR" b="1" dirty="0">
                <a:solidFill>
                  <a:schemeClr val="bg1"/>
                </a:solidFill>
                <a:latin typeface="Bebas Neue"/>
              </a:rPr>
              <a:t>PARTECIPAZIONE </a:t>
            </a:r>
            <a:r>
              <a:rPr lang="it-IT" altLang="ko-KR" b="1" i="1" dirty="0">
                <a:solidFill>
                  <a:schemeClr val="bg1"/>
                </a:solidFill>
                <a:latin typeface="Bebas Neue"/>
              </a:rPr>
              <a:t>STAKEHOLDERS</a:t>
            </a:r>
          </a:p>
        </p:txBody>
      </p:sp>
      <p:pic>
        <p:nvPicPr>
          <p:cNvPr id="25" name="Immagine 24">
            <a:extLst>
              <a:ext uri="{FF2B5EF4-FFF2-40B4-BE49-F238E27FC236}">
                <a16:creationId xmlns:a16="http://schemas.microsoft.com/office/drawing/2014/main" id="{72202A4A-25C9-4B4C-87BD-3FE019A8DB37}"/>
              </a:ext>
            </a:extLst>
          </p:cNvPr>
          <p:cNvPicPr/>
          <p:nvPr/>
        </p:nvPicPr>
        <p:blipFill rotWithShape="1">
          <a:blip r:embed="rId2">
            <a:duotone>
              <a:schemeClr val="accent2">
                <a:shade val="45000"/>
                <a:satMod val="135000"/>
              </a:schemeClr>
              <a:prstClr val="white"/>
            </a:duotone>
          </a:blip>
          <a:srcRect l="40153" t="38001" r="24674" b="28242"/>
          <a:stretch/>
        </p:blipFill>
        <p:spPr bwMode="auto">
          <a:xfrm>
            <a:off x="5513541" y="6504096"/>
            <a:ext cx="1002685" cy="25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30327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92656" y="799387"/>
            <a:ext cx="10257409" cy="5830012"/>
          </a:xfrm>
          <a:prstGeom prst="rect">
            <a:avLst/>
          </a:prstGeom>
        </p:spPr>
      </p:pic>
      <p:pic>
        <p:nvPicPr>
          <p:cNvPr id="3" name="Immagine 2">
            <a:extLst>
              <a:ext uri="{FF2B5EF4-FFF2-40B4-BE49-F238E27FC236}">
                <a16:creationId xmlns:a16="http://schemas.microsoft.com/office/drawing/2014/main" id="{72202A4A-25C9-4B4C-87BD-3FE019A8DB37}"/>
              </a:ext>
            </a:extLst>
          </p:cNvPr>
          <p:cNvPicPr/>
          <p:nvPr/>
        </p:nvPicPr>
        <p:blipFill rotWithShape="1">
          <a:blip r:embed="rId3">
            <a:duotone>
              <a:schemeClr val="accent2">
                <a:shade val="45000"/>
                <a:satMod val="135000"/>
              </a:schemeClr>
              <a:prstClr val="white"/>
            </a:duotone>
          </a:blip>
          <a:srcRect l="40153" t="38001" r="24674" b="28242"/>
          <a:stretch/>
        </p:blipFill>
        <p:spPr bwMode="auto">
          <a:xfrm>
            <a:off x="5661025" y="125419"/>
            <a:ext cx="1002685" cy="25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29344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467785" y="3323823"/>
            <a:ext cx="9560153" cy="584775"/>
          </a:xfrm>
          <a:prstGeom prst="rect">
            <a:avLst/>
          </a:prstGeom>
        </p:spPr>
        <p:txBody>
          <a:bodyPr wrap="square">
            <a:spAutoFit/>
          </a:bodyPr>
          <a:lstStyle/>
          <a:p>
            <a:pPr algn="ctr"/>
            <a:r>
              <a:rPr lang="it-IT" sz="3200" b="1" i="1" dirty="0">
                <a:solidFill>
                  <a:srgbClr val="002060"/>
                </a:solidFill>
                <a:latin typeface="Bebas Neue" panose="020B0606020202050201"/>
                <a:cs typeface="Arial" panose="020B0604020202020204" pitchFamily="34" charset="0"/>
              </a:rPr>
              <a:t>La casistica: art. </a:t>
            </a:r>
            <a:r>
              <a:rPr lang="it-IT" sz="3200" b="1" i="1" dirty="0" smtClean="0">
                <a:solidFill>
                  <a:srgbClr val="002060"/>
                </a:solidFill>
                <a:latin typeface="Bebas Neue" panose="020B0606020202050201"/>
                <a:cs typeface="Arial" panose="020B0604020202020204" pitchFamily="34" charset="0"/>
              </a:rPr>
              <a:t>34 CAM con sostituzione governance </a:t>
            </a:r>
            <a:endParaRPr lang="it-IT" sz="3200" b="1" i="1" dirty="0">
              <a:solidFill>
                <a:srgbClr val="002060"/>
              </a:solidFill>
              <a:latin typeface="Bebas Neue" panose="020B0606020202050201"/>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5082464" y="1140930"/>
            <a:ext cx="2027071" cy="1152128"/>
          </a:xfrm>
          <a:prstGeom prst="rect">
            <a:avLst/>
          </a:prstGeom>
        </p:spPr>
      </p:pic>
      <p:pic>
        <p:nvPicPr>
          <p:cNvPr id="5" name="Immagine 4">
            <a:extLst>
              <a:ext uri="{FF2B5EF4-FFF2-40B4-BE49-F238E27FC236}">
                <a16:creationId xmlns:a16="http://schemas.microsoft.com/office/drawing/2014/main" id="{72202A4A-25C9-4B4C-87BD-3FE019A8DB37}"/>
              </a:ext>
            </a:extLst>
          </p:cNvPr>
          <p:cNvPicPr/>
          <p:nvPr/>
        </p:nvPicPr>
        <p:blipFill rotWithShape="1">
          <a:blip r:embed="rId3">
            <a:duotone>
              <a:schemeClr val="accent2">
                <a:shade val="45000"/>
                <a:satMod val="135000"/>
              </a:schemeClr>
              <a:prstClr val="white"/>
            </a:duotone>
          </a:blip>
          <a:srcRect l="40153" t="38001" r="24674" b="28242"/>
          <a:stretch/>
        </p:blipFill>
        <p:spPr bwMode="auto">
          <a:xfrm>
            <a:off x="5594657" y="110670"/>
            <a:ext cx="1002685" cy="25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59270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47328" y="631744"/>
            <a:ext cx="12144672" cy="6226256"/>
          </a:xfrm>
          <a:prstGeom prst="rect">
            <a:avLst/>
          </a:prstGeom>
        </p:spPr>
        <p:txBody>
          <a:bodyPr wrap="square">
            <a:spAutoFit/>
          </a:bodyPr>
          <a:lstStyle/>
          <a:p>
            <a:pPr algn="ctr">
              <a:lnSpc>
                <a:spcPct val="107000"/>
              </a:lnSpc>
              <a:spcAft>
                <a:spcPts val="800"/>
              </a:spcAft>
            </a:pPr>
            <a:r>
              <a:rPr lang="it-IT" sz="950" b="1" dirty="0">
                <a:latin typeface="Arial" panose="020B0604020202020204" pitchFamily="34" charset="0"/>
                <a:ea typeface="Calibri" panose="020F0502020204030204" pitchFamily="34" charset="0"/>
                <a:cs typeface="Arial" panose="020B0604020202020204" pitchFamily="34" charset="0"/>
              </a:rPr>
              <a:t>P. Q. M.</a:t>
            </a:r>
            <a:endParaRPr lang="it-IT" sz="95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it-IT" sz="950" dirty="0">
                <a:latin typeface="Arial" panose="020B0604020202020204" pitchFamily="34" charset="0"/>
                <a:ea typeface="Calibri" panose="020F0502020204030204" pitchFamily="34" charset="0"/>
                <a:cs typeface="Arial" panose="020B0604020202020204" pitchFamily="34" charset="0"/>
              </a:rPr>
              <a:t>visto l'art. 34 </a:t>
            </a:r>
            <a:r>
              <a:rPr lang="it-IT" sz="950" dirty="0" err="1">
                <a:latin typeface="Arial" panose="020B0604020202020204" pitchFamily="34" charset="0"/>
                <a:ea typeface="Calibri" panose="020F0502020204030204" pitchFamily="34" charset="0"/>
                <a:cs typeface="Arial" panose="020B0604020202020204" pitchFamily="34" charset="0"/>
              </a:rPr>
              <a:t>dlgs</a:t>
            </a:r>
            <a:r>
              <a:rPr lang="it-IT" sz="950" dirty="0">
                <a:latin typeface="Arial" panose="020B0604020202020204" pitchFamily="34" charset="0"/>
                <a:ea typeface="Calibri" panose="020F0502020204030204" pitchFamily="34" charset="0"/>
                <a:cs typeface="Arial" panose="020B0604020202020204" pitchFamily="34" charset="0"/>
              </a:rPr>
              <a:t>. n. 159/2011 dispone l'amministrazione giudiziaria per un periodo di mesi 12 nei confronti delle aziende a) Alfa srl con sede in Roma, via ……………………..; b) Beta Spa , con sede in Milano………,</a:t>
            </a:r>
          </a:p>
          <a:p>
            <a:pPr algn="ctr">
              <a:lnSpc>
                <a:spcPct val="107000"/>
              </a:lnSpc>
              <a:spcAft>
                <a:spcPts val="800"/>
              </a:spcAft>
            </a:pPr>
            <a:r>
              <a:rPr lang="it-IT" sz="950" b="1" dirty="0">
                <a:latin typeface="Arial" panose="020B0604020202020204" pitchFamily="34" charset="0"/>
                <a:ea typeface="Calibri" panose="020F0502020204030204" pitchFamily="34" charset="0"/>
                <a:cs typeface="Arial" panose="020B0604020202020204" pitchFamily="34" charset="0"/>
              </a:rPr>
              <a:t>NOMINA</a:t>
            </a:r>
            <a:endParaRPr lang="it-IT" sz="95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Font typeface="Symbol" panose="05050102010706020507" pitchFamily="18" charset="2"/>
              <a:buChar char=""/>
            </a:pPr>
            <a:r>
              <a:rPr lang="it-IT" sz="950" dirty="0">
                <a:latin typeface="Arial" panose="020B0604020202020204" pitchFamily="34" charset="0"/>
                <a:ea typeface="Calibri" panose="020F0502020204030204" pitchFamily="34" charset="0"/>
                <a:cs typeface="Arial" panose="020B0604020202020204" pitchFamily="34" charset="0"/>
              </a:rPr>
              <a:t>Quale Giudice delegato alla procedura il dott. ………………….;</a:t>
            </a:r>
          </a:p>
          <a:p>
            <a:pPr marL="342900" lvl="0" indent="-342900" algn="just">
              <a:lnSpc>
                <a:spcPct val="107000"/>
              </a:lnSpc>
              <a:spcAft>
                <a:spcPts val="0"/>
              </a:spcAft>
              <a:buFont typeface="Symbol" panose="05050102010706020507" pitchFamily="18" charset="2"/>
              <a:buChar char=""/>
            </a:pPr>
            <a:r>
              <a:rPr lang="it-IT" sz="950" dirty="0">
                <a:latin typeface="Arial" panose="020B0604020202020204" pitchFamily="34" charset="0"/>
                <a:ea typeface="Calibri" panose="020F0502020204030204" pitchFamily="34" charset="0"/>
                <a:cs typeface="Arial" panose="020B0604020202020204" pitchFamily="34" charset="0"/>
              </a:rPr>
              <a:t>Quali amministratori giudiziari, che eserciteranno congiuntamente o disgiuntamente tutte le facoltà spettanti ai titolari dei diritti sui beni e sulle aziende oggetto della misura, i seguenti professionisti:</a:t>
            </a:r>
          </a:p>
          <a:p>
            <a:pPr marL="742950" lvl="1" indent="-285750" algn="just">
              <a:lnSpc>
                <a:spcPct val="107000"/>
              </a:lnSpc>
              <a:spcAft>
                <a:spcPts val="0"/>
              </a:spcAft>
              <a:buFont typeface="Courier New" panose="02070309020205020404" pitchFamily="49" charset="0"/>
              <a:buChar char="o"/>
            </a:pPr>
            <a:r>
              <a:rPr lang="it-IT" sz="950" b="1" dirty="0">
                <a:latin typeface="Arial" panose="020B0604020202020204" pitchFamily="34" charset="0"/>
                <a:ea typeface="Calibri" panose="020F0502020204030204" pitchFamily="34" charset="0"/>
                <a:cs typeface="Arial" panose="020B0604020202020204" pitchFamily="34" charset="0"/>
              </a:rPr>
              <a:t>……………………………………</a:t>
            </a:r>
            <a:r>
              <a:rPr lang="it-IT" sz="950" dirty="0">
                <a:latin typeface="Arial" panose="020B0604020202020204" pitchFamily="34" charset="0"/>
                <a:ea typeface="Calibri" panose="020F0502020204030204" pitchFamily="34" charset="0"/>
                <a:cs typeface="Arial" panose="020B0604020202020204" pitchFamily="34" charset="0"/>
              </a:rPr>
              <a:t>e ……………………………………..</a:t>
            </a:r>
          </a:p>
          <a:p>
            <a:pPr algn="ctr">
              <a:lnSpc>
                <a:spcPct val="107000"/>
              </a:lnSpc>
              <a:spcAft>
                <a:spcPts val="800"/>
              </a:spcAft>
            </a:pPr>
            <a:r>
              <a:rPr lang="it-IT" sz="950" b="1" dirty="0">
                <a:latin typeface="Arial" panose="020B0604020202020204" pitchFamily="34" charset="0"/>
                <a:ea typeface="Calibri" panose="020F0502020204030204" pitchFamily="34" charset="0"/>
                <a:cs typeface="Arial" panose="020B0604020202020204" pitchFamily="34" charset="0"/>
              </a:rPr>
              <a:t>DISPONE</a:t>
            </a:r>
            <a:endParaRPr lang="it-IT" sz="95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it-IT" sz="950" dirty="0">
                <a:latin typeface="Arial" panose="020B0604020202020204" pitchFamily="34" charset="0"/>
                <a:ea typeface="Calibri" panose="020F0502020204030204" pitchFamily="34" charset="0"/>
                <a:cs typeface="Arial" panose="020B0604020202020204" pitchFamily="34" charset="0"/>
              </a:rPr>
              <a:t>che gli amministratori giudiziari entro sessanta giorni dall'esecuzione del presente provvedimento, salvo eventuale proroga, presentino al Giudice Delegato e al Pubblico Ministero una relazione particolareggiata che tenga conto delle attività da svolgere sotto indicate:</a:t>
            </a:r>
          </a:p>
          <a:p>
            <a:pPr marL="285750" indent="-285750" algn="just">
              <a:lnSpc>
                <a:spcPct val="107000"/>
              </a:lnSpc>
              <a:buFont typeface="+mj-lt"/>
              <a:buAutoNum type="alphaLcPeriod"/>
            </a:pPr>
            <a:r>
              <a:rPr lang="it-IT" sz="950" dirty="0">
                <a:latin typeface="Arial" panose="020B0604020202020204" pitchFamily="34" charset="0"/>
                <a:ea typeface="Calibri" panose="020F0502020204030204" pitchFamily="34" charset="0"/>
                <a:cs typeface="Arial" panose="020B0604020202020204" pitchFamily="34" charset="0"/>
              </a:rPr>
              <a:t>esercitare i poteri spettanti agli organi di amministrazione e agli altri organi sociali senza percepire ulteriori emolumenti, </a:t>
            </a:r>
            <a:r>
              <a:rPr lang="it-IT" sz="950" b="1" dirty="0">
                <a:latin typeface="Arial" panose="020B0604020202020204" pitchFamily="34" charset="0"/>
                <a:ea typeface="Calibri" panose="020F0502020204030204" pitchFamily="34" charset="0"/>
                <a:cs typeface="Arial" panose="020B0604020202020204" pitchFamily="34" charset="0"/>
              </a:rPr>
              <a:t>provvedendo alla revoca dell'attuale organo amministrativo delle società in esame  e alla contestuale costituzione di un consiglio di amministrazione composto dai medesimi amministratori giudiziari e presieduto da un professionista in possesso di adeguate competenze gestionali</a:t>
            </a:r>
            <a:r>
              <a:rPr lang="it-IT" sz="950" dirty="0">
                <a:latin typeface="Arial" panose="020B0604020202020204" pitchFamily="34" charset="0"/>
                <a:ea typeface="Calibri" panose="020F0502020204030204" pitchFamily="34" charset="0"/>
                <a:cs typeface="Arial" panose="020B0604020202020204" pitchFamily="34" charset="0"/>
              </a:rPr>
              <a:t> individuato dagli stessi amministratori giudiziari, previa autorizzazione del Giudice Delegato;</a:t>
            </a:r>
          </a:p>
          <a:p>
            <a:pPr marL="285750" indent="-285750" algn="just">
              <a:lnSpc>
                <a:spcPct val="107000"/>
              </a:lnSpc>
              <a:buFont typeface="+mj-lt"/>
              <a:buAutoNum type="alphaLcPeriod"/>
            </a:pPr>
            <a:r>
              <a:rPr lang="it-IT" sz="950" dirty="0">
                <a:latin typeface="Arial" panose="020B0604020202020204" pitchFamily="34" charset="0"/>
                <a:ea typeface="Calibri" panose="020F0502020204030204" pitchFamily="34" charset="0"/>
                <a:cs typeface="Arial" panose="020B0604020202020204" pitchFamily="34" charset="0"/>
              </a:rPr>
              <a:t>accedere congiuntamente alla polizia giudiziaria, presso gli uffici delle aziende oggetto di misura nonché presso uffici pubblici, studi professionali, società, banche e intermediari mobiliari al fine di acquisire informazioni e copia della documentazione ritenute utili.</a:t>
            </a:r>
          </a:p>
          <a:p>
            <a:pPr marL="285750" indent="-285750" algn="just">
              <a:lnSpc>
                <a:spcPct val="107000"/>
              </a:lnSpc>
              <a:buFont typeface="+mj-lt"/>
              <a:buAutoNum type="alphaLcPeriod"/>
            </a:pPr>
            <a:r>
              <a:rPr lang="it-IT" sz="950" dirty="0">
                <a:latin typeface="Arial" panose="020B0604020202020204" pitchFamily="34" charset="0"/>
                <a:ea typeface="Calibri" panose="020F0502020204030204" pitchFamily="34" charset="0"/>
                <a:cs typeface="Arial" panose="020B0604020202020204" pitchFamily="34" charset="0"/>
              </a:rPr>
              <a:t>nominare eventuali coadiutori e/o un collegio di coadiutori, previa autorizzazione del Giudice Delegato; </a:t>
            </a:r>
          </a:p>
          <a:p>
            <a:pPr marL="285750" indent="-285750" algn="just">
              <a:lnSpc>
                <a:spcPct val="107000"/>
              </a:lnSpc>
              <a:buFont typeface="+mj-lt"/>
              <a:buAutoNum type="alphaLcPeriod"/>
            </a:pPr>
            <a:r>
              <a:rPr lang="it-IT" sz="950" b="1" dirty="0">
                <a:latin typeface="Arial" panose="020B0604020202020204" pitchFamily="34" charset="0"/>
                <a:ea typeface="Calibri" panose="020F0502020204030204" pitchFamily="34" charset="0"/>
                <a:cs typeface="Arial" panose="020B0604020202020204" pitchFamily="34" charset="0"/>
              </a:rPr>
              <a:t>sostituire, ove ritenuto opportuno, gli attuali professionisti incaricati dalle aziende </a:t>
            </a:r>
            <a:r>
              <a:rPr lang="it-IT" sz="950" dirty="0">
                <a:latin typeface="Arial" panose="020B0604020202020204" pitchFamily="34" charset="0"/>
                <a:ea typeface="Calibri" panose="020F0502020204030204" pitchFamily="34" charset="0"/>
                <a:cs typeface="Arial" panose="020B0604020202020204" pitchFamily="34" charset="0"/>
              </a:rPr>
              <a:t>oggetto di misura della gestione delle rispettive contabilità e degli adempimenti civilistici (bilanci), fiscali (dichiarazioni dei redditi, dichiarazioni iva, imposte e tasse ecc.) e del lavoro (gestione del personale), al fine di consentire un costante monitoraggio circa la regolarità amministrativa, contabile, fiscale e del lavoro;</a:t>
            </a:r>
          </a:p>
          <a:p>
            <a:pPr marL="285750" indent="-285750" algn="just">
              <a:lnSpc>
                <a:spcPct val="107000"/>
              </a:lnSpc>
              <a:buFont typeface="+mj-lt"/>
              <a:buAutoNum type="alphaLcPeriod"/>
            </a:pPr>
            <a:r>
              <a:rPr lang="it-IT" sz="950" dirty="0">
                <a:latin typeface="Arial" panose="020B0604020202020204" pitchFamily="34" charset="0"/>
                <a:ea typeface="Calibri" panose="020F0502020204030204" pitchFamily="34" charset="0"/>
                <a:cs typeface="Arial" panose="020B0604020202020204" pitchFamily="34" charset="0"/>
              </a:rPr>
              <a:t>esaminare l'assetto della società, con particolare riferimento ai dati dei bilanci di esercizio anche avvalendosi del supporto della polizia tributaria e/o di consulenti esterni/ausiliari, previa autorizzazione del Giudice Delegato;</a:t>
            </a:r>
          </a:p>
          <a:p>
            <a:pPr marL="285750" indent="-285750" algn="just">
              <a:lnSpc>
                <a:spcPct val="107000"/>
              </a:lnSpc>
              <a:buFont typeface="+mj-lt"/>
              <a:buAutoNum type="alphaLcPeriod"/>
            </a:pPr>
            <a:r>
              <a:rPr lang="it-IT" sz="950" dirty="0">
                <a:latin typeface="Arial" panose="020B0604020202020204" pitchFamily="34" charset="0"/>
                <a:ea typeface="Calibri" panose="020F0502020204030204" pitchFamily="34" charset="0"/>
                <a:cs typeface="Arial" panose="020B0604020202020204" pitchFamily="34" charset="0"/>
              </a:rPr>
              <a:t>verificare la tenuta dei rapporti con l'organo di controllo ove presente ed eventuali coinvolgimenti di esso, accertando inoltre se sulle imprese oggetto di misura siano state avviati eventuali accertamenti e/o indagini a norma di legge da parte dell’organo di controllo e/o da Pubbliche Amministrazioni;</a:t>
            </a:r>
          </a:p>
          <a:p>
            <a:pPr marL="285750" indent="-285750" algn="just">
              <a:lnSpc>
                <a:spcPct val="107000"/>
              </a:lnSpc>
              <a:buFont typeface="+mj-lt"/>
              <a:buAutoNum type="alphaLcPeriod"/>
            </a:pPr>
            <a:r>
              <a:rPr lang="it-IT" sz="950" dirty="0">
                <a:latin typeface="Arial" panose="020B0604020202020204" pitchFamily="34" charset="0"/>
                <a:ea typeface="Calibri" panose="020F0502020204030204" pitchFamily="34" charset="0"/>
                <a:cs typeface="Arial" panose="020B0604020202020204" pitchFamily="34" charset="0"/>
              </a:rPr>
              <a:t>esaminare ovvero implementare il modello organizzativo e gestionale redatto ex art. 6, co. 2 del D. Lgs. n. 231/2001 (e dunque con particolare cura nella valutazione della idoneità del modello "a prevenire reati della specie di quelli contestati”) anche avvalendosi di soggetti pubblici e/o se ritenuto necessario di consulenti esterni/ausiliari, previa autorizzazione del Giudice Delegato;</a:t>
            </a:r>
          </a:p>
          <a:p>
            <a:pPr marL="285750" indent="-285750" algn="just">
              <a:lnSpc>
                <a:spcPct val="107000"/>
              </a:lnSpc>
              <a:buFont typeface="+mj-lt"/>
              <a:buAutoNum type="alphaLcPeriod"/>
            </a:pPr>
            <a:r>
              <a:rPr lang="it-IT" sz="950" dirty="0">
                <a:latin typeface="Arial" panose="020B0604020202020204" pitchFamily="34" charset="0"/>
                <a:ea typeface="Calibri" panose="020F0502020204030204" pitchFamily="34" charset="0"/>
                <a:cs typeface="Arial" panose="020B0604020202020204" pitchFamily="34" charset="0"/>
              </a:rPr>
              <a:t>verificare la tenuta dei rapporti con l'organo di vigilanza ove presente ed eventuali coinvolgimenti di esso, accertando inoltre se le imprese oggetto di misura abbiano avviato eventuali attività di indagine interna;</a:t>
            </a:r>
          </a:p>
          <a:p>
            <a:pPr marL="285750" indent="-285750" algn="just">
              <a:lnSpc>
                <a:spcPct val="107000"/>
              </a:lnSpc>
              <a:buFont typeface="+mj-lt"/>
              <a:buAutoNum type="alphaLcPeriod"/>
            </a:pPr>
            <a:r>
              <a:rPr lang="it-IT" sz="950" dirty="0">
                <a:latin typeface="Arial" panose="020B0604020202020204" pitchFamily="34" charset="0"/>
                <a:ea typeface="Calibri" panose="020F0502020204030204" pitchFamily="34" charset="0"/>
                <a:cs typeface="Arial" panose="020B0604020202020204" pitchFamily="34" charset="0"/>
              </a:rPr>
              <a:t>esaminare ovvero implementare le procedure adottate dalle aziende oggetto di misura in tema di ottemperanza al D. Lgs n. 50/2016 (c.d. codice appalti) anche avvalendosi se ritenuto necessario del supporto di consulenti esterni/ausiliari, previa autorizzazione del Giudice Delegato;</a:t>
            </a:r>
          </a:p>
          <a:p>
            <a:pPr marL="285750" indent="-285750" algn="just">
              <a:lnSpc>
                <a:spcPct val="107000"/>
              </a:lnSpc>
              <a:buFont typeface="+mj-lt"/>
              <a:buAutoNum type="alphaLcPeriod"/>
            </a:pPr>
            <a:r>
              <a:rPr lang="it-IT" sz="950" dirty="0">
                <a:latin typeface="Arial" panose="020B0604020202020204" pitchFamily="34" charset="0"/>
                <a:ea typeface="Calibri" panose="020F0502020204030204" pitchFamily="34" charset="0"/>
                <a:cs typeface="Arial" panose="020B0604020202020204" pitchFamily="34" charset="0"/>
              </a:rPr>
              <a:t>esaminare ovvero implementare le procedure adottate dalle aziende oggetto di misura in tema di sicurezza nei luoghi di lavoro ai sensi del D. Lgs n. 81/2008 e s.m.i. anche avvalendosi se ritenuto necessario del supporto di consulenti esterni/ausiliari, previa autorizzazione del Giudice Delegato;</a:t>
            </a:r>
          </a:p>
          <a:p>
            <a:pPr marL="285750" indent="-285750" algn="just">
              <a:lnSpc>
                <a:spcPct val="107000"/>
              </a:lnSpc>
              <a:buFont typeface="+mj-lt"/>
              <a:buAutoNum type="alphaLcPeriod"/>
            </a:pPr>
            <a:r>
              <a:rPr lang="it-IT" sz="950" dirty="0">
                <a:latin typeface="Arial" panose="020B0604020202020204" pitchFamily="34" charset="0"/>
                <a:ea typeface="Calibri" panose="020F0502020204030204" pitchFamily="34" charset="0"/>
                <a:cs typeface="Arial" panose="020B0604020202020204" pitchFamily="34" charset="0"/>
              </a:rPr>
              <a:t>esaminare ovvero implementare le procedure adottate dalle aziende oggetto di misura in tema di sicurezza dei dati personali ai sensi del Regolamento (UE) 2016/679 e del D. Lgs n. 196/2003 e s.m.i. anche con riferimento ove occorra alla eventuale nomina del c.d. Data </a:t>
            </a:r>
            <a:r>
              <a:rPr lang="it-IT" sz="950" dirty="0" err="1">
                <a:latin typeface="Arial" panose="020B0604020202020204" pitchFamily="34" charset="0"/>
                <a:ea typeface="Calibri" panose="020F0502020204030204" pitchFamily="34" charset="0"/>
                <a:cs typeface="Arial" panose="020B0604020202020204" pitchFamily="34" charset="0"/>
              </a:rPr>
              <a:t>Protection</a:t>
            </a:r>
            <a:r>
              <a:rPr lang="it-IT" sz="950" dirty="0">
                <a:latin typeface="Arial" panose="020B0604020202020204" pitchFamily="34" charset="0"/>
                <a:ea typeface="Calibri" panose="020F0502020204030204" pitchFamily="34" charset="0"/>
                <a:cs typeface="Arial" panose="020B0604020202020204" pitchFamily="34" charset="0"/>
              </a:rPr>
              <a:t> </a:t>
            </a:r>
            <a:r>
              <a:rPr lang="it-IT" sz="950" dirty="0" err="1">
                <a:latin typeface="Arial" panose="020B0604020202020204" pitchFamily="34" charset="0"/>
                <a:ea typeface="Calibri" panose="020F0502020204030204" pitchFamily="34" charset="0"/>
                <a:cs typeface="Arial" panose="020B0604020202020204" pitchFamily="34" charset="0"/>
              </a:rPr>
              <a:t>Officer</a:t>
            </a:r>
            <a:r>
              <a:rPr lang="it-IT" sz="950" dirty="0">
                <a:latin typeface="Arial" panose="020B0604020202020204" pitchFamily="34" charset="0"/>
                <a:ea typeface="Calibri" panose="020F0502020204030204" pitchFamily="34" charset="0"/>
                <a:cs typeface="Arial" panose="020B0604020202020204" pitchFamily="34" charset="0"/>
              </a:rPr>
              <a:t> e avvalendosi se ritenuto necessario del supporto di consulenti esterni/ausiliari, previa autorizzazione del Giudice Delegato;</a:t>
            </a:r>
          </a:p>
          <a:p>
            <a:pPr marL="285750" indent="-285750" algn="just">
              <a:lnSpc>
                <a:spcPct val="107000"/>
              </a:lnSpc>
              <a:buFont typeface="+mj-lt"/>
              <a:buAutoNum type="alphaLcPeriod"/>
            </a:pPr>
            <a:r>
              <a:rPr lang="it-IT" sz="950" dirty="0">
                <a:latin typeface="Arial" panose="020B0604020202020204" pitchFamily="34" charset="0"/>
                <a:ea typeface="Calibri" panose="020F0502020204030204" pitchFamily="34" charset="0"/>
                <a:cs typeface="Arial" panose="020B0604020202020204" pitchFamily="34" charset="0"/>
              </a:rPr>
              <a:t>esaminare ovvero implementare le procedure adottate dalle aziende oggetto di misura in tema di ottemperanza dei rapporti di lavoro alla vigente disciplina di legge nazionale e comunitaria rilasciando ove occorra il nulla osta alle risoluzioni contrattuali e alla stipula di nuovi contratti di lavoro;</a:t>
            </a:r>
          </a:p>
          <a:p>
            <a:pPr marL="285750" indent="-285750" algn="just">
              <a:lnSpc>
                <a:spcPct val="107000"/>
              </a:lnSpc>
              <a:buFont typeface="+mj-lt"/>
              <a:buAutoNum type="alphaLcPeriod"/>
            </a:pPr>
            <a:r>
              <a:rPr lang="it-IT" sz="950" dirty="0">
                <a:latin typeface="Arial" panose="020B0604020202020204" pitchFamily="34" charset="0"/>
                <a:ea typeface="Calibri" panose="020F0502020204030204" pitchFamily="34" charset="0"/>
                <a:cs typeface="Arial" panose="020B0604020202020204" pitchFamily="34" charset="0"/>
              </a:rPr>
              <a:t>verificare i dati sulle modalità di selezione dei fornitori rilasciando ove occorra il nulla osta alle risoluzioni contrattuali e alla stipula di nuovi contratti con i fornitori e vigilare sulla liquidazione dei corrispettivi agli stessi;</a:t>
            </a:r>
          </a:p>
          <a:p>
            <a:pPr marL="285750" indent="-285750" algn="just">
              <a:lnSpc>
                <a:spcPct val="107000"/>
              </a:lnSpc>
              <a:buFont typeface="+mj-lt"/>
              <a:buAutoNum type="alphaLcPeriod"/>
            </a:pPr>
            <a:r>
              <a:rPr lang="it-IT" sz="950" dirty="0">
                <a:latin typeface="Arial" panose="020B0604020202020204" pitchFamily="34" charset="0"/>
                <a:ea typeface="Calibri" panose="020F0502020204030204" pitchFamily="34" charset="0"/>
                <a:cs typeface="Arial" panose="020B0604020202020204" pitchFamily="34" charset="0"/>
              </a:rPr>
              <a:t>verificare il servizio svolto da eventuali sub-appaltatori, adottando le iniziative atte a contrastare potenziali infiltrazioni;</a:t>
            </a:r>
          </a:p>
          <a:p>
            <a:pPr marL="285750" indent="-285750" algn="just">
              <a:lnSpc>
                <a:spcPct val="107000"/>
              </a:lnSpc>
              <a:buFont typeface="+mj-lt"/>
              <a:buAutoNum type="alphaLcPeriod"/>
            </a:pPr>
            <a:r>
              <a:rPr lang="it-IT" sz="950" dirty="0">
                <a:latin typeface="Arial" panose="020B0604020202020204" pitchFamily="34" charset="0"/>
                <a:ea typeface="Calibri" panose="020F0502020204030204" pitchFamily="34" charset="0"/>
                <a:cs typeface="Arial" panose="020B0604020202020204" pitchFamily="34" charset="0"/>
              </a:rPr>
              <a:t>verificare i dati attinenti ai clienti rilasciando ove occorra il nulla osta alle risoluzioni contrattuali;</a:t>
            </a:r>
          </a:p>
          <a:p>
            <a:pPr marL="285750" indent="-285750" algn="just">
              <a:lnSpc>
                <a:spcPct val="107000"/>
              </a:lnSpc>
              <a:buFont typeface="+mj-lt"/>
              <a:buAutoNum type="alphaLcPeriod"/>
            </a:pPr>
            <a:r>
              <a:rPr lang="it-IT" sz="950" dirty="0">
                <a:latin typeface="Arial" panose="020B0604020202020204" pitchFamily="34" charset="0"/>
                <a:ea typeface="Calibri" panose="020F0502020204030204" pitchFamily="34" charset="0"/>
                <a:cs typeface="Arial" panose="020B0604020202020204" pitchFamily="34" charset="0"/>
              </a:rPr>
              <a:t>assumere qualsiasi altra iniziativa finalizzata a prevenire specificamente il rischio di infiltrazione e condizionamento mafiosi;</a:t>
            </a:r>
          </a:p>
        </p:txBody>
      </p:sp>
      <p:pic>
        <p:nvPicPr>
          <p:cNvPr id="3" name="Immagine 2">
            <a:extLst>
              <a:ext uri="{FF2B5EF4-FFF2-40B4-BE49-F238E27FC236}">
                <a16:creationId xmlns:a16="http://schemas.microsoft.com/office/drawing/2014/main" id="{72202A4A-25C9-4B4C-87BD-3FE019A8DB37}"/>
              </a:ext>
            </a:extLst>
          </p:cNvPr>
          <p:cNvPicPr/>
          <p:nvPr/>
        </p:nvPicPr>
        <p:blipFill rotWithShape="1">
          <a:blip r:embed="rId2">
            <a:duotone>
              <a:schemeClr val="accent2">
                <a:shade val="45000"/>
                <a:satMod val="135000"/>
              </a:schemeClr>
              <a:prstClr val="white"/>
            </a:duotone>
          </a:blip>
          <a:srcRect l="40153" t="38001" r="24674" b="28242"/>
          <a:stretch/>
        </p:blipFill>
        <p:spPr bwMode="auto">
          <a:xfrm>
            <a:off x="5653650" y="125419"/>
            <a:ext cx="1002685" cy="25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1947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882595" y="3022956"/>
            <a:ext cx="10657433" cy="584775"/>
          </a:xfrm>
          <a:prstGeom prst="rect">
            <a:avLst/>
          </a:prstGeom>
        </p:spPr>
        <p:txBody>
          <a:bodyPr wrap="square">
            <a:spAutoFit/>
          </a:bodyPr>
          <a:lstStyle/>
          <a:p>
            <a:pPr algn="ctr"/>
            <a:r>
              <a:rPr lang="it-IT" sz="3200" b="1" i="1" dirty="0">
                <a:solidFill>
                  <a:srgbClr val="002060"/>
                </a:solidFill>
                <a:latin typeface="Bebas Neue" panose="020B0606020202050201"/>
                <a:cs typeface="Arial" panose="020B0604020202020204" pitchFamily="34" charset="0"/>
              </a:rPr>
              <a:t>La casistica: art. </a:t>
            </a:r>
            <a:r>
              <a:rPr lang="it-IT" sz="3200" b="1" i="1" dirty="0" smtClean="0">
                <a:solidFill>
                  <a:srgbClr val="002060"/>
                </a:solidFill>
                <a:latin typeface="Bebas Neue" panose="020B0606020202050201"/>
                <a:cs typeface="Arial" panose="020B0604020202020204" pitchFamily="34" charset="0"/>
              </a:rPr>
              <a:t>34 CAM con affiancamento governance </a:t>
            </a:r>
            <a:endParaRPr lang="it-IT" sz="3200" b="1" i="1" dirty="0">
              <a:solidFill>
                <a:srgbClr val="002060"/>
              </a:solidFill>
              <a:latin typeface="Bebas Neue" panose="020B0606020202050201"/>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5193077" y="1140289"/>
            <a:ext cx="2027071" cy="1152128"/>
          </a:xfrm>
          <a:prstGeom prst="rect">
            <a:avLst/>
          </a:prstGeom>
        </p:spPr>
      </p:pic>
      <p:pic>
        <p:nvPicPr>
          <p:cNvPr id="5" name="Immagine 4">
            <a:extLst>
              <a:ext uri="{FF2B5EF4-FFF2-40B4-BE49-F238E27FC236}">
                <a16:creationId xmlns:a16="http://schemas.microsoft.com/office/drawing/2014/main" id="{72202A4A-25C9-4B4C-87BD-3FE019A8DB37}"/>
              </a:ext>
            </a:extLst>
          </p:cNvPr>
          <p:cNvPicPr/>
          <p:nvPr/>
        </p:nvPicPr>
        <p:blipFill rotWithShape="1">
          <a:blip r:embed="rId3">
            <a:duotone>
              <a:schemeClr val="accent2">
                <a:shade val="45000"/>
                <a:satMod val="135000"/>
              </a:schemeClr>
              <a:prstClr val="white"/>
            </a:duotone>
          </a:blip>
          <a:srcRect l="40153" t="38001" r="24674" b="28242"/>
          <a:stretch/>
        </p:blipFill>
        <p:spPr bwMode="auto">
          <a:xfrm>
            <a:off x="5594657" y="147541"/>
            <a:ext cx="1002685" cy="25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0913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2401469" y="0"/>
            <a:ext cx="7776864" cy="461665"/>
          </a:xfrm>
          <a:prstGeom prst="rect">
            <a:avLst/>
          </a:prstGeom>
        </p:spPr>
        <p:txBody>
          <a:bodyPr wrap="square">
            <a:spAutoFit/>
          </a:bodyPr>
          <a:lstStyle/>
          <a:p>
            <a:pPr algn="ctr"/>
            <a:r>
              <a:rPr lang="it-IT" sz="2400" b="1" i="1" dirty="0">
                <a:solidFill>
                  <a:srgbClr val="002060"/>
                </a:solidFill>
                <a:latin typeface="Bebas Neue" panose="020B0606020202050201"/>
                <a:cs typeface="Arial" panose="020B0604020202020204" pitchFamily="34" charset="0"/>
              </a:rPr>
              <a:t>La casistica: art. 34 CAM con affiancamento governance</a:t>
            </a:r>
          </a:p>
        </p:txBody>
      </p:sp>
      <p:sp>
        <p:nvSpPr>
          <p:cNvPr id="2" name="Rettangolo 1"/>
          <p:cNvSpPr/>
          <p:nvPr/>
        </p:nvSpPr>
        <p:spPr>
          <a:xfrm>
            <a:off x="119336" y="980728"/>
            <a:ext cx="11809312" cy="5130507"/>
          </a:xfrm>
          <a:prstGeom prst="rect">
            <a:avLst/>
          </a:prstGeom>
        </p:spPr>
        <p:txBody>
          <a:bodyPr wrap="square">
            <a:spAutoFit/>
          </a:bodyPr>
          <a:lstStyle/>
          <a:p>
            <a:pPr algn="ctr">
              <a:lnSpc>
                <a:spcPct val="107000"/>
              </a:lnSpc>
              <a:spcAft>
                <a:spcPts val="0"/>
              </a:spcAft>
            </a:pPr>
            <a:r>
              <a:rPr lang="it-IT" b="1" dirty="0">
                <a:latin typeface="Garamond" panose="02020404030301010803" pitchFamily="18" charset="0"/>
                <a:ea typeface="Calibri" panose="020F0502020204030204" pitchFamily="34" charset="0"/>
                <a:cs typeface="Times New Roman" panose="02020603050405020304" pitchFamily="18" charset="0"/>
              </a:rPr>
              <a:t>P.Q.M.</a:t>
            </a:r>
            <a:endParaRPr lang="it-IT" sz="1600" dirty="0">
              <a:latin typeface="Garamond" panose="02020404030301010803"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it-IT" b="1" dirty="0">
                <a:latin typeface="Garamond" panose="02020404030301010803" pitchFamily="18" charset="0"/>
                <a:ea typeface="Calibri" panose="020F0502020204030204" pitchFamily="34" charset="0"/>
                <a:cs typeface="Times New Roman" panose="02020603050405020304" pitchFamily="18" charset="0"/>
              </a:rPr>
              <a:t>Visto l'art. 34 D.Lgs. n. 159/2011</a:t>
            </a:r>
            <a:endParaRPr lang="it-IT" sz="1600" dirty="0">
              <a:latin typeface="Garamond" panose="02020404030301010803"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it-IT" dirty="0">
                <a:latin typeface="Garamond" panose="02020404030301010803" pitchFamily="18" charset="0"/>
                <a:ea typeface="Calibri" panose="020F0502020204030204" pitchFamily="34" charset="0"/>
                <a:cs typeface="Times New Roman" panose="02020603050405020304" pitchFamily="18" charset="0"/>
              </a:rPr>
              <a:t>Dispone l'amministrazione giudiziaria, per un periodo di sei mesi, nei confronti delle società:</a:t>
            </a:r>
            <a:endParaRPr lang="it-IT" sz="1600" dirty="0">
              <a:latin typeface="Garamond" panose="02020404030301010803"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it-IT" dirty="0">
                <a:latin typeface="Garamond" panose="02020404030301010803" pitchFamily="18" charset="0"/>
                <a:ea typeface="Calibri" panose="020F0502020204030204" pitchFamily="34" charset="0"/>
                <a:cs typeface="Times New Roman" panose="02020603050405020304" pitchFamily="18" charset="0"/>
              </a:rPr>
              <a:t>-Alfa S.p.A.,</a:t>
            </a:r>
            <a:r>
              <a:rPr lang="it-IT" b="1" dirty="0">
                <a:latin typeface="Garamond" panose="02020404030301010803" pitchFamily="18" charset="0"/>
                <a:ea typeface="Calibri" panose="020F0502020204030204" pitchFamily="34" charset="0"/>
                <a:cs typeface="Times New Roman" panose="02020603050405020304" pitchFamily="18" charset="0"/>
              </a:rPr>
              <a:t> </a:t>
            </a:r>
            <a:r>
              <a:rPr lang="it-IT" dirty="0">
                <a:latin typeface="Garamond" panose="02020404030301010803" pitchFamily="18" charset="0"/>
                <a:ea typeface="Calibri" panose="020F0502020204030204" pitchFamily="34" charset="0"/>
                <a:cs typeface="Times New Roman" panose="02020603050405020304" pitchFamily="18" charset="0"/>
              </a:rPr>
              <a:t>con sede in Roma via……………..;</a:t>
            </a:r>
            <a:endParaRPr lang="it-IT" sz="1600" dirty="0">
              <a:latin typeface="Garamond" panose="02020404030301010803"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it-IT" dirty="0">
                <a:latin typeface="Garamond" panose="02020404030301010803" pitchFamily="18" charset="0"/>
                <a:ea typeface="Calibri" panose="020F0502020204030204" pitchFamily="34" charset="0"/>
                <a:cs typeface="Times New Roman" panose="02020603050405020304" pitchFamily="18" charset="0"/>
              </a:rPr>
              <a:t>- Beta S.p.A. con sede in Roma via……………..;</a:t>
            </a:r>
            <a:endParaRPr lang="it-IT" sz="1600" dirty="0">
              <a:latin typeface="Garamond" panose="02020404030301010803"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it-IT" dirty="0">
                <a:latin typeface="Garamond" panose="02020404030301010803" pitchFamily="18" charset="0"/>
                <a:ea typeface="Calibri" panose="020F0502020204030204" pitchFamily="34" charset="0"/>
                <a:cs typeface="Times New Roman" panose="02020603050405020304" pitchFamily="18" charset="0"/>
              </a:rPr>
              <a:t>Nomina, quale Giudice delegato alla procedura il dott. ……………..</a:t>
            </a:r>
            <a:endParaRPr lang="it-IT" sz="1600" dirty="0">
              <a:latin typeface="Garamond" panose="02020404030301010803"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it-IT" dirty="0">
                <a:latin typeface="Garamond" panose="02020404030301010803" pitchFamily="18" charset="0"/>
                <a:ea typeface="Calibri" panose="020F0502020204030204" pitchFamily="34" charset="0"/>
                <a:cs typeface="Times New Roman" panose="02020603050405020304" pitchFamily="18" charset="0"/>
              </a:rPr>
              <a:t>Nomina quali amministratori giudiziari……………………</a:t>
            </a:r>
            <a:endParaRPr lang="it-IT" sz="1600" dirty="0">
              <a:latin typeface="Garamond" panose="02020404030301010803"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it-IT" b="1" dirty="0">
                <a:latin typeface="Garamond" panose="02020404030301010803" pitchFamily="18" charset="0"/>
                <a:ea typeface="Calibri" panose="020F0502020204030204" pitchFamily="34" charset="0"/>
                <a:cs typeface="Times New Roman" panose="02020603050405020304" pitchFamily="18" charset="0"/>
              </a:rPr>
              <a:t>Dispone </a:t>
            </a:r>
            <a:r>
              <a:rPr lang="it-IT" dirty="0">
                <a:latin typeface="Garamond" panose="02020404030301010803" pitchFamily="18" charset="0"/>
                <a:ea typeface="Calibri" panose="020F0502020204030204" pitchFamily="34" charset="0"/>
                <a:cs typeface="Times New Roman" panose="02020603050405020304" pitchFamily="18" charset="0"/>
              </a:rPr>
              <a:t>che gli Amministratori giudiziari entro trenta giorni dall'esecuzione del presente provvedimento, presentino al Giudice delegato una relazione particolareggiata che tenga conto delle attività da svolgere ai fini dell'esecuzione del programma di bonifica.</a:t>
            </a:r>
            <a:endParaRPr lang="it-IT" sz="1600" dirty="0">
              <a:latin typeface="Garamond" panose="02020404030301010803"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it-IT" b="1" dirty="0">
                <a:latin typeface="Garamond" panose="02020404030301010803" pitchFamily="18" charset="0"/>
                <a:ea typeface="Calibri" panose="020F0502020204030204" pitchFamily="34" charset="0"/>
                <a:cs typeface="Times New Roman" panose="02020603050405020304" pitchFamily="18" charset="0"/>
              </a:rPr>
              <a:t>Invita </a:t>
            </a:r>
            <a:r>
              <a:rPr lang="it-IT" dirty="0">
                <a:latin typeface="Garamond" panose="02020404030301010803" pitchFamily="18" charset="0"/>
                <a:ea typeface="Calibri" panose="020F0502020204030204" pitchFamily="34" charset="0"/>
                <a:cs typeface="Times New Roman" panose="02020603050405020304" pitchFamily="18" charset="0"/>
              </a:rPr>
              <a:t>gli Amministratori Giudiziari a depositare in Cancelleria al momento dell'accettazione dell'incarico e comunque entro due giorni dalla comunicazione della nomina, dichiarazione attestante l'assenza di profili di incompatibilità ai sensi dell'art. 35 comma 4 bis del D .Lgs. 159/2011, introdotto dal D. Lgs. 54/2018, che verrà inserita dal funzionario di Cancelleria nel fascicolo della procedura.</a:t>
            </a:r>
            <a:endParaRPr lang="it-IT" sz="1600" dirty="0">
              <a:latin typeface="Garamond" panose="02020404030301010803"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it-IT" b="1" dirty="0">
                <a:latin typeface="Garamond" panose="02020404030301010803" pitchFamily="18" charset="0"/>
                <a:ea typeface="Calibri" panose="020F0502020204030204" pitchFamily="34" charset="0"/>
                <a:cs typeface="Times New Roman" panose="02020603050405020304" pitchFamily="18" charset="0"/>
              </a:rPr>
              <a:t>Invita</a:t>
            </a:r>
            <a:r>
              <a:rPr lang="it-IT" dirty="0">
                <a:latin typeface="Garamond" panose="02020404030301010803" pitchFamily="18" charset="0"/>
                <a:ea typeface="Calibri" panose="020F0502020204030204" pitchFamily="34" charset="0"/>
                <a:cs typeface="Times New Roman" panose="02020603050405020304" pitchFamily="18" charset="0"/>
              </a:rPr>
              <a:t>, altresì, l'Amministratore a depositare in Cancelleria dichiarazione di incompatibilità rispetto ad altri magistrati operanti nel Distretto della Corte di Appello di …………….</a:t>
            </a:r>
            <a:endParaRPr lang="it-IT" sz="1600" dirty="0">
              <a:latin typeface="Garamond" panose="02020404030301010803"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it-IT" b="1" dirty="0">
                <a:latin typeface="Garamond" panose="02020404030301010803" pitchFamily="18" charset="0"/>
                <a:ea typeface="Calibri" panose="020F0502020204030204" pitchFamily="34" charset="0"/>
                <a:cs typeface="Times New Roman" panose="02020603050405020304" pitchFamily="18" charset="0"/>
              </a:rPr>
              <a:t>Ordina </a:t>
            </a:r>
            <a:r>
              <a:rPr lang="it-IT" dirty="0">
                <a:latin typeface="Garamond" panose="02020404030301010803" pitchFamily="18" charset="0"/>
                <a:ea typeface="Calibri" panose="020F0502020204030204" pitchFamily="34" charset="0"/>
                <a:cs typeface="Times New Roman" panose="02020603050405020304" pitchFamily="18" charset="0"/>
              </a:rPr>
              <a:t>l'iscrizione del presente decreto nel registro tenuto dalla Camera di commercio industria, artigianato e agricoltura in relazione alle predette società ai sensi dell’art. 51-bis del D. Lgs n. 159/2011.</a:t>
            </a:r>
            <a:endParaRPr lang="it-IT" sz="160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10488488" y="83667"/>
            <a:ext cx="1512168" cy="859472"/>
          </a:xfrm>
          <a:prstGeom prst="rect">
            <a:avLst/>
          </a:prstGeom>
        </p:spPr>
      </p:pic>
      <p:pic>
        <p:nvPicPr>
          <p:cNvPr id="5" name="Immagine 4">
            <a:extLst>
              <a:ext uri="{FF2B5EF4-FFF2-40B4-BE49-F238E27FC236}">
                <a16:creationId xmlns:a16="http://schemas.microsoft.com/office/drawing/2014/main" id="{72202A4A-25C9-4B4C-87BD-3FE019A8DB37}"/>
              </a:ext>
            </a:extLst>
          </p:cNvPr>
          <p:cNvPicPr/>
          <p:nvPr/>
        </p:nvPicPr>
        <p:blipFill rotWithShape="1">
          <a:blip r:embed="rId3">
            <a:duotone>
              <a:schemeClr val="accent2">
                <a:shade val="45000"/>
                <a:satMod val="135000"/>
              </a:schemeClr>
              <a:prstClr val="white"/>
            </a:duotone>
          </a:blip>
          <a:srcRect l="40153" t="38001" r="24674" b="28242"/>
          <a:stretch/>
        </p:blipFill>
        <p:spPr bwMode="auto">
          <a:xfrm>
            <a:off x="476967" y="103296"/>
            <a:ext cx="1002685" cy="25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46337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953806" y="2835139"/>
            <a:ext cx="8136904" cy="461665"/>
          </a:xfrm>
          <a:prstGeom prst="rect">
            <a:avLst/>
          </a:prstGeom>
        </p:spPr>
        <p:txBody>
          <a:bodyPr wrap="square">
            <a:spAutoFit/>
          </a:bodyPr>
          <a:lstStyle/>
          <a:p>
            <a:pPr algn="ctr"/>
            <a:r>
              <a:rPr lang="it-IT" sz="2400" b="1" i="1" dirty="0">
                <a:solidFill>
                  <a:srgbClr val="002060"/>
                </a:solidFill>
                <a:latin typeface="Bebas Neue" panose="020B0606020202050201"/>
                <a:cs typeface="Arial" panose="020B0604020202020204" pitchFamily="34" charset="0"/>
              </a:rPr>
              <a:t>La casistica: art. 34-bis, co. 6 CAM </a:t>
            </a:r>
          </a:p>
        </p:txBody>
      </p:sp>
      <p:pic>
        <p:nvPicPr>
          <p:cNvPr id="4" name="Immagine 3"/>
          <p:cNvPicPr>
            <a:picLocks noChangeAspect="1"/>
          </p:cNvPicPr>
          <p:nvPr/>
        </p:nvPicPr>
        <p:blipFill>
          <a:blip r:embed="rId2"/>
          <a:stretch>
            <a:fillRect/>
          </a:stretch>
        </p:blipFill>
        <p:spPr>
          <a:xfrm>
            <a:off x="5082464" y="1149458"/>
            <a:ext cx="2027071" cy="1152128"/>
          </a:xfrm>
          <a:prstGeom prst="rect">
            <a:avLst/>
          </a:prstGeom>
        </p:spPr>
      </p:pic>
      <p:pic>
        <p:nvPicPr>
          <p:cNvPr id="5" name="Immagine 4">
            <a:extLst>
              <a:ext uri="{FF2B5EF4-FFF2-40B4-BE49-F238E27FC236}">
                <a16:creationId xmlns:a16="http://schemas.microsoft.com/office/drawing/2014/main" id="{72202A4A-25C9-4B4C-87BD-3FE019A8DB37}"/>
              </a:ext>
            </a:extLst>
          </p:cNvPr>
          <p:cNvPicPr/>
          <p:nvPr/>
        </p:nvPicPr>
        <p:blipFill rotWithShape="1">
          <a:blip r:embed="rId3">
            <a:duotone>
              <a:schemeClr val="accent2">
                <a:shade val="45000"/>
                <a:satMod val="135000"/>
              </a:schemeClr>
              <a:prstClr val="white"/>
            </a:duotone>
          </a:blip>
          <a:srcRect l="40153" t="38001" r="24674" b="28242"/>
          <a:stretch/>
        </p:blipFill>
        <p:spPr bwMode="auto">
          <a:xfrm>
            <a:off x="5594657" y="118045"/>
            <a:ext cx="1002685" cy="25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8691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ppello - In ricordo delle vittime di mafi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3976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5694" y="722672"/>
            <a:ext cx="11540612" cy="5906745"/>
          </a:xfrm>
          <a:prstGeom prst="rect">
            <a:avLst/>
          </a:prstGeom>
        </p:spPr>
        <p:txBody>
          <a:bodyPr wrap="square">
            <a:spAutoFit/>
          </a:bodyPr>
          <a:lstStyle/>
          <a:p>
            <a:pPr indent="449580" algn="ctr">
              <a:spcAft>
                <a:spcPts val="0"/>
              </a:spcAft>
            </a:pPr>
            <a:r>
              <a:rPr lang="it-IT" sz="1100" b="1" dirty="0">
                <a:latin typeface="Garamond" panose="02020404030301010803" pitchFamily="18" charset="0"/>
                <a:ea typeface="Times New Roman" panose="02020603050405020304" pitchFamily="18" charset="0"/>
              </a:rPr>
              <a:t>DISPONE</a:t>
            </a:r>
            <a:endParaRPr lang="it-IT" sz="1100" dirty="0">
              <a:latin typeface="Garamond" panose="02020404030301010803" pitchFamily="18" charset="0"/>
              <a:ea typeface="Times New Roman" panose="02020603050405020304" pitchFamily="18" charset="0"/>
            </a:endParaRPr>
          </a:p>
          <a:p>
            <a:pPr marL="457200" algn="just">
              <a:spcAft>
                <a:spcPts val="0"/>
              </a:spcAft>
            </a:pPr>
            <a:r>
              <a:rPr lang="it-IT" sz="1100" dirty="0">
                <a:latin typeface="Garamond" panose="02020404030301010803" pitchFamily="18" charset="0"/>
                <a:ea typeface="Times New Roman" panose="02020603050405020304" pitchFamily="18" charset="0"/>
              </a:rPr>
              <a:t> di applicare ad Alfa s.r.l.</a:t>
            </a:r>
            <a:r>
              <a:rPr lang="it-IT" sz="1100" b="1" dirty="0">
                <a:latin typeface="Garamond" panose="02020404030301010803" pitchFamily="18" charset="0"/>
                <a:ea typeface="Times New Roman" panose="02020603050405020304" pitchFamily="18" charset="0"/>
              </a:rPr>
              <a:t>” </a:t>
            </a:r>
            <a:r>
              <a:rPr lang="it-IT" sz="1100" dirty="0">
                <a:latin typeface="Garamond" panose="02020404030301010803" pitchFamily="18" charset="0"/>
                <a:ea typeface="Times New Roman" panose="02020603050405020304" pitchFamily="18" charset="0"/>
              </a:rPr>
              <a:t>avente sede in ……………….., in persona del legale rappresentante </a:t>
            </a:r>
            <a:r>
              <a:rPr lang="it-IT" sz="1100" i="1" dirty="0">
                <a:latin typeface="Garamond" panose="02020404030301010803" pitchFamily="18" charset="0"/>
                <a:ea typeface="Times New Roman" panose="02020603050405020304" pitchFamily="18" charset="0"/>
              </a:rPr>
              <a:t>pro-tempore</a:t>
            </a:r>
            <a:r>
              <a:rPr lang="it-IT" sz="1100" dirty="0">
                <a:latin typeface="Garamond" panose="02020404030301010803" pitchFamily="18" charset="0"/>
                <a:ea typeface="Times New Roman" panose="02020603050405020304" pitchFamily="18" charset="0"/>
              </a:rPr>
              <a:t> Dott. ……….., </a:t>
            </a:r>
            <a:r>
              <a:rPr lang="it-IT" sz="1100" b="1" dirty="0">
                <a:latin typeface="Garamond" panose="02020404030301010803" pitchFamily="18" charset="0"/>
                <a:ea typeface="Times New Roman" panose="02020603050405020304" pitchFamily="18" charset="0"/>
              </a:rPr>
              <a:t>la misura del controllo giudiziario di aziende</a:t>
            </a:r>
            <a:r>
              <a:rPr lang="it-IT" sz="1100" dirty="0">
                <a:latin typeface="Garamond" panose="02020404030301010803" pitchFamily="18" charset="0"/>
                <a:ea typeface="Times New Roman" panose="02020603050405020304" pitchFamily="18" charset="0"/>
              </a:rPr>
              <a:t> ai sensi dell’art. 34-bis, co. 6  D. Lgs n. 159/2011.</a:t>
            </a:r>
          </a:p>
          <a:p>
            <a:pPr algn="just">
              <a:spcAft>
                <a:spcPts val="0"/>
              </a:spcAft>
            </a:pPr>
            <a:r>
              <a:rPr lang="it-IT" sz="1100" dirty="0">
                <a:latin typeface="Garamond" panose="02020404030301010803" pitchFamily="18" charset="0"/>
                <a:ea typeface="Times New Roman" panose="02020603050405020304" pitchFamily="18" charset="0"/>
              </a:rPr>
              <a:t> In applicazione dell’art. art. 34-</a:t>
            </a:r>
            <a:r>
              <a:rPr lang="it-IT" sz="1100" i="1" dirty="0">
                <a:latin typeface="Garamond" panose="02020404030301010803" pitchFamily="18" charset="0"/>
                <a:ea typeface="Times New Roman" panose="02020603050405020304" pitchFamily="18" charset="0"/>
              </a:rPr>
              <a:t>bis</a:t>
            </a:r>
            <a:r>
              <a:rPr lang="it-IT" sz="1100" dirty="0">
                <a:latin typeface="Garamond" panose="02020404030301010803" pitchFamily="18" charset="0"/>
                <a:ea typeface="Times New Roman" panose="02020603050405020304" pitchFamily="18" charset="0"/>
              </a:rPr>
              <a:t>, comma 2, lett. b) nomina amministratore giudiziario </a:t>
            </a:r>
            <a:r>
              <a:rPr lang="it-IT" sz="1100" b="1" dirty="0">
                <a:latin typeface="Garamond" panose="02020404030301010803" pitchFamily="18" charset="0"/>
                <a:ea typeface="Times New Roman" panose="02020603050405020304" pitchFamily="18" charset="0"/>
              </a:rPr>
              <a:t>…………………………….</a:t>
            </a:r>
            <a:r>
              <a:rPr lang="it-IT" sz="1100" dirty="0">
                <a:latin typeface="Garamond" panose="02020404030301010803" pitchFamily="18" charset="0"/>
                <a:ea typeface="Times New Roman" panose="02020603050405020304" pitchFamily="18" charset="0"/>
              </a:rPr>
              <a:t>, numero iscrizione albo …………….. sezione speciale esperti, incaricato di supervisionare l’attività di impresa ed il corretto adempimento, e riferirne, con cadenza almeno bimestrale, al Presidente della Sezione Misure di Prevenzione, in qualità di Giudice Delegato, ed al Pubblico Ministero. </a:t>
            </a:r>
          </a:p>
          <a:p>
            <a:pPr indent="411480" algn="ctr" fontAlgn="base">
              <a:spcBef>
                <a:spcPts val="100"/>
              </a:spcBef>
              <a:spcAft>
                <a:spcPts val="0"/>
              </a:spcAft>
            </a:pPr>
            <a:r>
              <a:rPr lang="it-IT" sz="1100" dirty="0">
                <a:latin typeface="Garamond" panose="02020404030301010803" pitchFamily="18" charset="0"/>
                <a:ea typeface="Times New Roman" panose="02020603050405020304" pitchFamily="18" charset="0"/>
              </a:rPr>
              <a:t> </a:t>
            </a:r>
            <a:r>
              <a:rPr lang="it-IT" sz="1100" b="1" dirty="0">
                <a:latin typeface="Garamond" panose="02020404030301010803" pitchFamily="18" charset="0"/>
                <a:ea typeface="Times New Roman" panose="02020603050405020304" pitchFamily="18" charset="0"/>
              </a:rPr>
              <a:t>IMPONE</a:t>
            </a:r>
            <a:r>
              <a:rPr lang="it-IT" sz="1100" dirty="0">
                <a:latin typeface="Garamond" panose="02020404030301010803" pitchFamily="18" charset="0"/>
                <a:ea typeface="Times New Roman" panose="02020603050405020304" pitchFamily="18" charset="0"/>
              </a:rPr>
              <a:t> alla </a:t>
            </a:r>
            <a:r>
              <a:rPr lang="it-IT" sz="1100" dirty="0" err="1">
                <a:latin typeface="Garamond" panose="02020404030301010803" pitchFamily="18" charset="0"/>
                <a:ea typeface="Times New Roman" panose="02020603050405020304" pitchFamily="18" charset="0"/>
              </a:rPr>
              <a:t>soc</a:t>
            </a:r>
            <a:r>
              <a:rPr lang="it-IT" sz="1100" dirty="0">
                <a:latin typeface="Garamond" panose="02020404030301010803" pitchFamily="18" charset="0"/>
                <a:ea typeface="Times New Roman" panose="02020603050405020304" pitchFamily="18" charset="0"/>
              </a:rPr>
              <a:t>. Alfa s.r.l. </a:t>
            </a:r>
            <a:r>
              <a:rPr lang="it-IT" sz="1100" b="1" dirty="0">
                <a:latin typeface="Garamond" panose="02020404030301010803" pitchFamily="18" charset="0"/>
                <a:ea typeface="Times New Roman" panose="02020603050405020304" pitchFamily="18" charset="0"/>
              </a:rPr>
              <a:t>i seguenti obblighi</a:t>
            </a:r>
            <a:r>
              <a:rPr lang="it-IT" sz="1100" dirty="0">
                <a:latin typeface="Garamond" panose="02020404030301010803" pitchFamily="18" charset="0"/>
                <a:ea typeface="Times New Roman" panose="02020603050405020304" pitchFamily="18" charset="0"/>
              </a:rPr>
              <a:t>: </a:t>
            </a:r>
          </a:p>
          <a:p>
            <a:pPr marL="285750" indent="-285750" algn="just" fontAlgn="base">
              <a:spcBef>
                <a:spcPts val="100"/>
              </a:spcBef>
              <a:spcAft>
                <a:spcPts val="0"/>
              </a:spcAft>
              <a:buFont typeface="Arial" panose="020B0604020202020204" pitchFamily="34" charset="0"/>
              <a:buChar char="•"/>
            </a:pPr>
            <a:r>
              <a:rPr lang="it-IT" sz="1100" dirty="0">
                <a:latin typeface="Garamond" panose="02020404030301010803" pitchFamily="18" charset="0"/>
                <a:ea typeface="Times New Roman" panose="02020603050405020304" pitchFamily="18" charset="0"/>
              </a:rPr>
              <a:t>non cambiare la sede, la denominazione, la ragione sociale, l’oggetto sociale e non mutarne la compagine, non compiere fusioni o altre trasformazioni </a:t>
            </a:r>
            <a:r>
              <a:rPr lang="it-IT" sz="1100" b="1" dirty="0">
                <a:latin typeface="Garamond" panose="02020404030301010803" pitchFamily="18" charset="0"/>
                <a:ea typeface="Times New Roman" panose="02020603050405020304" pitchFamily="18" charset="0"/>
              </a:rPr>
              <a:t>senza l’autorizzazione del giudice delegato</a:t>
            </a:r>
            <a:r>
              <a:rPr lang="it-IT" sz="1100" dirty="0">
                <a:latin typeface="Garamond" panose="02020404030301010803" pitchFamily="18" charset="0"/>
                <a:ea typeface="Times New Roman" panose="02020603050405020304" pitchFamily="18" charset="0"/>
              </a:rPr>
              <a:t>; obblighi informativi in ordine ad eventuali forme di finanziamento della società, affidando agli amministratori giudiziari il compito di monitorare dall’interno dell’azienda il corretto compimento delle prescrizioni impartite dall’Autorità giudiziaria.</a:t>
            </a:r>
          </a:p>
          <a:p>
            <a:pPr indent="411480" algn="ctr">
              <a:spcAft>
                <a:spcPts val="0"/>
              </a:spcAft>
            </a:pPr>
            <a:r>
              <a:rPr lang="it-IT" sz="1100" dirty="0">
                <a:latin typeface="Garamond" panose="02020404030301010803" pitchFamily="18" charset="0"/>
                <a:ea typeface="Times New Roman" panose="02020603050405020304" pitchFamily="18" charset="0"/>
              </a:rPr>
              <a:t> </a:t>
            </a:r>
            <a:r>
              <a:rPr lang="it-IT" sz="1100" b="1" dirty="0">
                <a:latin typeface="Garamond" panose="02020404030301010803" pitchFamily="18" charset="0"/>
                <a:ea typeface="Times New Roman" panose="02020603050405020304" pitchFamily="18" charset="0"/>
              </a:rPr>
              <a:t>D I S P O N E</a:t>
            </a:r>
            <a:endParaRPr lang="it-IT" sz="1100" dirty="0">
              <a:latin typeface="Garamond" panose="02020404030301010803" pitchFamily="18" charset="0"/>
              <a:ea typeface="Times New Roman" panose="02020603050405020304" pitchFamily="18" charset="0"/>
            </a:endParaRPr>
          </a:p>
          <a:p>
            <a:pPr algn="just" fontAlgn="base">
              <a:lnSpc>
                <a:spcPts val="1615"/>
              </a:lnSpc>
              <a:spcAft>
                <a:spcPts val="0"/>
              </a:spcAft>
            </a:pPr>
            <a:r>
              <a:rPr lang="it-IT" sz="1100" u="sng" dirty="0">
                <a:solidFill>
                  <a:srgbClr val="000000"/>
                </a:solidFill>
                <a:latin typeface="Garamond" panose="02020404030301010803" pitchFamily="18" charset="0"/>
                <a:ea typeface="Garamond" panose="02020404030301010803" pitchFamily="18" charset="0"/>
              </a:rPr>
              <a:t>che l’Amministratore giudiziario nel corso dell'incarico provveda a: </a:t>
            </a:r>
            <a:endParaRPr lang="it-IT" sz="1100" dirty="0">
              <a:latin typeface="Garamond" panose="02020404030301010803" pitchFamily="18" charset="0"/>
              <a:ea typeface="Times New Roman" panose="02020603050405020304" pitchFamily="18" charset="0"/>
            </a:endParaRPr>
          </a:p>
          <a:p>
            <a:pPr marL="342900" marR="45720" lvl="0" indent="-342900" algn="just" fontAlgn="base">
              <a:lnSpc>
                <a:spcPts val="1600"/>
              </a:lnSpc>
              <a:spcAft>
                <a:spcPts val="0"/>
              </a:spcAft>
              <a:buFont typeface="Symbol" panose="05050102010706020507" pitchFamily="18" charset="2"/>
              <a:buChar char=""/>
            </a:pPr>
            <a:r>
              <a:rPr lang="it-IT" sz="1100" spc="-20" dirty="0">
                <a:solidFill>
                  <a:srgbClr val="000000"/>
                </a:solidFill>
                <a:latin typeface="Garamond" panose="02020404030301010803" pitchFamily="18" charset="0"/>
                <a:ea typeface="Garamond" panose="02020404030301010803" pitchFamily="18" charset="0"/>
              </a:rPr>
              <a:t>assicurare la propria costante presenza nella società con accessi ripetuti per incontri e riunioni con il management della società almeno due volte al mese e comunque secondo </a:t>
            </a:r>
            <a:r>
              <a:rPr lang="it-IT" sz="1100" spc="-10" dirty="0">
                <a:solidFill>
                  <a:srgbClr val="000000"/>
                </a:solidFill>
                <a:latin typeface="Garamond" panose="02020404030301010803" pitchFamily="18" charset="0"/>
                <a:ea typeface="Garamond" panose="02020404030301010803" pitchFamily="18" charset="0"/>
              </a:rPr>
              <a:t>le necessità;</a:t>
            </a:r>
            <a:endParaRPr lang="it-IT" sz="1100" dirty="0">
              <a:latin typeface="Garamond" panose="02020404030301010803" pitchFamily="18" charset="0"/>
              <a:ea typeface="Times New Roman" panose="02020603050405020304" pitchFamily="18" charset="0"/>
            </a:endParaRPr>
          </a:p>
          <a:p>
            <a:pPr marL="342900" marR="45720" lvl="0" indent="-342900" algn="just" fontAlgn="base">
              <a:lnSpc>
                <a:spcPts val="1600"/>
              </a:lnSpc>
              <a:spcAft>
                <a:spcPts val="0"/>
              </a:spcAft>
              <a:buFont typeface="Symbol" panose="05050102010706020507" pitchFamily="18" charset="2"/>
              <a:buChar char=""/>
            </a:pPr>
            <a:r>
              <a:rPr lang="it-IT" sz="1100" spc="-20" dirty="0">
                <a:solidFill>
                  <a:srgbClr val="000000"/>
                </a:solidFill>
                <a:latin typeface="Garamond" panose="02020404030301010803" pitchFamily="18" charset="0"/>
                <a:ea typeface="Garamond" panose="02020404030301010803" pitchFamily="18" charset="0"/>
              </a:rPr>
              <a:t>intrattenere stabili rapporti con gli amministratori della società, con il personale direttivo, monitorare le modifiche e gli avvicendamenti adottati sull'organico riferendo in merito al </a:t>
            </a:r>
            <a:r>
              <a:rPr lang="it-IT" sz="1100" spc="-15" dirty="0">
                <a:solidFill>
                  <a:srgbClr val="000000"/>
                </a:solidFill>
                <a:latin typeface="Garamond" panose="02020404030301010803" pitchFamily="18" charset="0"/>
                <a:ea typeface="Garamond" panose="02020404030301010803" pitchFamily="18" charset="0"/>
              </a:rPr>
              <a:t>Tribunale;</a:t>
            </a:r>
            <a:endParaRPr lang="it-IT" sz="1100" dirty="0">
              <a:latin typeface="Garamond" panose="02020404030301010803" pitchFamily="18" charset="0"/>
              <a:ea typeface="Times New Roman" panose="02020603050405020304" pitchFamily="18" charset="0"/>
            </a:endParaRPr>
          </a:p>
          <a:p>
            <a:pPr marL="342900" marR="45720" lvl="0" indent="-342900" algn="just" fontAlgn="base">
              <a:lnSpc>
                <a:spcPts val="1600"/>
              </a:lnSpc>
              <a:spcAft>
                <a:spcPts val="0"/>
              </a:spcAft>
              <a:buFont typeface="Symbol" panose="05050102010706020507" pitchFamily="18" charset="2"/>
              <a:buChar char=""/>
            </a:pPr>
            <a:r>
              <a:rPr lang="it-IT" sz="1100" dirty="0">
                <a:solidFill>
                  <a:srgbClr val="000000"/>
                </a:solidFill>
                <a:latin typeface="Garamond" panose="02020404030301010803" pitchFamily="18" charset="0"/>
                <a:ea typeface="Garamond" panose="02020404030301010803" pitchFamily="18" charset="0"/>
              </a:rPr>
              <a:t>verificare il servizio svolto dagli appaltatori, sollecitando l'amministratore della società ad adottare iniziative atte a contrastare potenziali infiltrazioni;</a:t>
            </a:r>
            <a:endParaRPr lang="it-IT" sz="1100" dirty="0">
              <a:latin typeface="Garamond" panose="02020404030301010803" pitchFamily="18" charset="0"/>
              <a:ea typeface="Times New Roman" panose="02020603050405020304" pitchFamily="18" charset="0"/>
            </a:endParaRPr>
          </a:p>
          <a:p>
            <a:pPr marL="342900" marR="45720" lvl="0" indent="-342900" algn="just" fontAlgn="base">
              <a:lnSpc>
                <a:spcPts val="1600"/>
              </a:lnSpc>
              <a:spcAft>
                <a:spcPts val="0"/>
              </a:spcAft>
              <a:buFont typeface="Symbol" panose="05050102010706020507" pitchFamily="18" charset="2"/>
              <a:buChar char=""/>
            </a:pPr>
            <a:r>
              <a:rPr lang="it-IT" sz="1100" spc="5" dirty="0">
                <a:solidFill>
                  <a:srgbClr val="000000"/>
                </a:solidFill>
                <a:latin typeface="Garamond" panose="02020404030301010803" pitchFamily="18" charset="0"/>
                <a:ea typeface="Garamond" panose="02020404030301010803" pitchFamily="18" charset="0"/>
              </a:rPr>
              <a:t>prendere visione della documentazione contabile e raccogliere e verificare i dati sulle </a:t>
            </a:r>
            <a:r>
              <a:rPr lang="it-IT" sz="1100" dirty="0">
                <a:solidFill>
                  <a:srgbClr val="000000"/>
                </a:solidFill>
                <a:latin typeface="Garamond" panose="02020404030301010803" pitchFamily="18" charset="0"/>
                <a:ea typeface="Garamond" panose="02020404030301010803" pitchFamily="18" charset="0"/>
              </a:rPr>
              <a:t>modalità di selezione dei fornitori, predisponendo un elenco dei fornitori e dei committenti e segnalando eventuali anomalie;</a:t>
            </a:r>
            <a:endParaRPr lang="it-IT" sz="1100" dirty="0">
              <a:latin typeface="Garamond" panose="02020404030301010803" pitchFamily="18" charset="0"/>
              <a:ea typeface="Times New Roman" panose="02020603050405020304" pitchFamily="18" charset="0"/>
            </a:endParaRPr>
          </a:p>
          <a:p>
            <a:pPr marL="342900" marR="45720" lvl="0" indent="-342900" algn="just" fontAlgn="base">
              <a:lnSpc>
                <a:spcPts val="1600"/>
              </a:lnSpc>
              <a:spcAft>
                <a:spcPts val="0"/>
              </a:spcAft>
              <a:buFont typeface="Symbol" panose="05050102010706020507" pitchFamily="18" charset="2"/>
              <a:buChar char=""/>
            </a:pPr>
            <a:r>
              <a:rPr lang="it-IT" sz="1100" spc="10" dirty="0">
                <a:solidFill>
                  <a:srgbClr val="000000"/>
                </a:solidFill>
                <a:latin typeface="Garamond" panose="02020404030301010803" pitchFamily="18" charset="0"/>
                <a:ea typeface="Garamond" panose="02020404030301010803" pitchFamily="18" charset="0"/>
              </a:rPr>
              <a:t>controllare gli atti disposizione o di acquisto o di pagamento già effettuati, gli atti di </a:t>
            </a:r>
            <a:r>
              <a:rPr lang="it-IT" sz="1100" dirty="0">
                <a:solidFill>
                  <a:srgbClr val="000000"/>
                </a:solidFill>
                <a:latin typeface="Garamond" panose="02020404030301010803" pitchFamily="18" charset="0"/>
                <a:ea typeface="Garamond" panose="02020404030301010803" pitchFamily="18" charset="0"/>
              </a:rPr>
              <a:t>pagamento ricevuti nonché quelli che verranno effettuati nel periodo di vigenza della misura;</a:t>
            </a:r>
            <a:endParaRPr lang="it-IT" sz="1100" dirty="0">
              <a:latin typeface="Garamond" panose="02020404030301010803" pitchFamily="18" charset="0"/>
              <a:ea typeface="Times New Roman" panose="02020603050405020304" pitchFamily="18" charset="0"/>
            </a:endParaRPr>
          </a:p>
          <a:p>
            <a:pPr marL="342900" marR="45720" lvl="0" indent="-342900" algn="just" fontAlgn="base">
              <a:lnSpc>
                <a:spcPts val="1600"/>
              </a:lnSpc>
              <a:spcAft>
                <a:spcPts val="0"/>
              </a:spcAft>
              <a:buFont typeface="Symbol" panose="05050102010706020507" pitchFamily="18" charset="2"/>
              <a:buChar char=""/>
            </a:pPr>
            <a:r>
              <a:rPr lang="it-IT" sz="1100" dirty="0">
                <a:solidFill>
                  <a:srgbClr val="000000"/>
                </a:solidFill>
                <a:latin typeface="Garamond" panose="02020404030301010803" pitchFamily="18" charset="0"/>
                <a:ea typeface="Garamond" panose="02020404030301010803" pitchFamily="18" charset="0"/>
              </a:rPr>
              <a:t>partecipare a tutte le assemblee riferendone sugli esiti ove ritenuti di interesse.</a:t>
            </a:r>
            <a:endParaRPr lang="it-IT" sz="1100" dirty="0">
              <a:latin typeface="Garamond" panose="02020404030301010803" pitchFamily="18" charset="0"/>
              <a:ea typeface="Times New Roman" panose="02020603050405020304" pitchFamily="18" charset="0"/>
            </a:endParaRPr>
          </a:p>
          <a:p>
            <a:pPr algn="just">
              <a:spcAft>
                <a:spcPts val="0"/>
              </a:spcAft>
            </a:pPr>
            <a:r>
              <a:rPr lang="it-IT" sz="1100" dirty="0">
                <a:solidFill>
                  <a:srgbClr val="000000"/>
                </a:solidFill>
                <a:latin typeface="Garamond" panose="02020404030301010803" pitchFamily="18" charset="0"/>
                <a:ea typeface="Garamond" panose="02020404030301010803" pitchFamily="18" charset="0"/>
              </a:rPr>
              <a:t> </a:t>
            </a:r>
            <a:endParaRPr lang="it-IT" sz="1100" dirty="0">
              <a:latin typeface="Garamond" panose="02020404030301010803" pitchFamily="18" charset="0"/>
              <a:ea typeface="Times New Roman" panose="02020603050405020304" pitchFamily="18" charset="0"/>
            </a:endParaRPr>
          </a:p>
          <a:p>
            <a:pPr algn="ctr">
              <a:spcAft>
                <a:spcPts val="0"/>
              </a:spcAft>
            </a:pPr>
            <a:r>
              <a:rPr lang="it-IT" sz="1100" b="1" dirty="0">
                <a:latin typeface="Garamond" panose="02020404030301010803" pitchFamily="18" charset="0"/>
                <a:ea typeface="Times New Roman" panose="02020603050405020304" pitchFamily="18" charset="0"/>
              </a:rPr>
              <a:t>D I S P O N E</a:t>
            </a:r>
            <a:endParaRPr lang="it-IT" sz="1100" dirty="0">
              <a:latin typeface="Garamond" panose="02020404030301010803" pitchFamily="18" charset="0"/>
              <a:ea typeface="Times New Roman" panose="02020603050405020304" pitchFamily="18" charset="0"/>
            </a:endParaRPr>
          </a:p>
          <a:p>
            <a:pPr algn="just" fontAlgn="base">
              <a:lnSpc>
                <a:spcPts val="1595"/>
              </a:lnSpc>
              <a:spcAft>
                <a:spcPts val="0"/>
              </a:spcAft>
            </a:pPr>
            <a:r>
              <a:rPr lang="it-IT" sz="1100" dirty="0">
                <a:solidFill>
                  <a:srgbClr val="000000"/>
                </a:solidFill>
                <a:latin typeface="Garamond" panose="02020404030301010803" pitchFamily="18" charset="0"/>
                <a:ea typeface="Garamond" panose="02020404030301010803" pitchFamily="18" charset="0"/>
              </a:rPr>
              <a:t>Che entro sessanta giorni dall'esecuzione del presente provvedimento l’Amministratore presenti al Presidente ­delegato una relazione particolareggiata contenente uno stato patrimoniale aggiornato della società e degli appalti in corso.</a:t>
            </a:r>
            <a:endParaRPr lang="it-IT" sz="1100" dirty="0">
              <a:latin typeface="Garamond" panose="02020404030301010803" pitchFamily="18" charset="0"/>
              <a:ea typeface="Times New Roman" panose="02020603050405020304" pitchFamily="18" charset="0"/>
            </a:endParaRPr>
          </a:p>
          <a:p>
            <a:pPr indent="411480" algn="just">
              <a:spcAft>
                <a:spcPts val="0"/>
              </a:spcAft>
            </a:pPr>
            <a:r>
              <a:rPr lang="it-IT" sz="1100" dirty="0">
                <a:latin typeface="Garamond" panose="02020404030301010803" pitchFamily="18" charset="0"/>
                <a:ea typeface="Times New Roman" panose="02020603050405020304" pitchFamily="18" charset="0"/>
              </a:rPr>
              <a:t> </a:t>
            </a:r>
          </a:p>
          <a:p>
            <a:pPr indent="411480" algn="just">
              <a:spcAft>
                <a:spcPts val="0"/>
              </a:spcAft>
            </a:pPr>
            <a:r>
              <a:rPr lang="it-IT" sz="1100" dirty="0">
                <a:latin typeface="Garamond" panose="02020404030301010803" pitchFamily="18" charset="0"/>
                <a:ea typeface="Times New Roman" panose="02020603050405020304" pitchFamily="18" charset="0"/>
              </a:rPr>
              <a:t>In applicazione dell’art. 34-</a:t>
            </a:r>
            <a:r>
              <a:rPr lang="it-IT" sz="1100" i="1" dirty="0">
                <a:latin typeface="Garamond" panose="02020404030301010803" pitchFamily="18" charset="0"/>
                <a:ea typeface="Times New Roman" panose="02020603050405020304" pitchFamily="18" charset="0"/>
              </a:rPr>
              <a:t>bis</a:t>
            </a:r>
            <a:r>
              <a:rPr lang="it-IT" sz="1100" dirty="0">
                <a:latin typeface="Garamond" panose="02020404030301010803" pitchFamily="18" charset="0"/>
                <a:ea typeface="Times New Roman" panose="02020603050405020304" pitchFamily="18" charset="0"/>
              </a:rPr>
              <a:t>, comma 7, </a:t>
            </a:r>
            <a:r>
              <a:rPr lang="it-IT" sz="1100" b="1" dirty="0">
                <a:latin typeface="Garamond" panose="02020404030301010803" pitchFamily="18" charset="0"/>
                <a:ea typeface="Times New Roman" panose="02020603050405020304" pitchFamily="18" charset="0"/>
              </a:rPr>
              <a:t>SOSPENDE gli effetti di cui all’art. 94</a:t>
            </a:r>
            <a:r>
              <a:rPr lang="it-IT" sz="1100" dirty="0">
                <a:latin typeface="Garamond" panose="02020404030301010803" pitchFamily="18" charset="0"/>
                <a:ea typeface="Times New Roman" panose="02020603050405020304" pitchFamily="18" charset="0"/>
              </a:rPr>
              <a:t>, con riferimento sia al pacchetto contrattuale di parte pubblica che a tutta l’attività aziendale, ivi compresa la partecipazione alle procedure di gara, con la conseguente possibilità, per l’operatore economico, di vedersi aggiudicati nuovi appalti, e dunque di conseguire l’iscrizione nella cd. “White List”. </a:t>
            </a:r>
          </a:p>
          <a:p>
            <a:pPr indent="411480" algn="just">
              <a:spcAft>
                <a:spcPts val="0"/>
              </a:spcAft>
            </a:pPr>
            <a:r>
              <a:rPr lang="it-IT" sz="1100" dirty="0">
                <a:latin typeface="Garamond" panose="02020404030301010803" pitchFamily="18" charset="0"/>
                <a:ea typeface="Times New Roman" panose="02020603050405020304" pitchFamily="18" charset="0"/>
              </a:rPr>
              <a:t> </a:t>
            </a:r>
          </a:p>
          <a:p>
            <a:pPr indent="411480" algn="just">
              <a:spcAft>
                <a:spcPts val="0"/>
              </a:spcAft>
            </a:pPr>
            <a:r>
              <a:rPr lang="it-IT" sz="1100" dirty="0">
                <a:latin typeface="Garamond" panose="02020404030301010803" pitchFamily="18" charset="0"/>
                <a:ea typeface="Times New Roman" panose="02020603050405020304" pitchFamily="18" charset="0"/>
              </a:rPr>
              <a:t>DISPONE la misura del controllo giudiziario</a:t>
            </a:r>
            <a:r>
              <a:rPr lang="it-IT" sz="1100" b="1" dirty="0">
                <a:latin typeface="Garamond" panose="02020404030301010803" pitchFamily="18" charset="0"/>
                <a:ea typeface="Times New Roman" panose="02020603050405020304" pitchFamily="18" charset="0"/>
              </a:rPr>
              <a:t> per la durata di anni due</a:t>
            </a:r>
            <a:r>
              <a:rPr lang="it-IT" sz="1100" dirty="0">
                <a:latin typeface="Garamond" panose="02020404030301010803" pitchFamily="18" charset="0"/>
                <a:ea typeface="Times New Roman" panose="02020603050405020304" pitchFamily="18" charset="0"/>
              </a:rPr>
              <a:t>.</a:t>
            </a:r>
          </a:p>
          <a:p>
            <a:pPr indent="411480" algn="just">
              <a:spcAft>
                <a:spcPts val="0"/>
              </a:spcAft>
            </a:pPr>
            <a:r>
              <a:rPr lang="it-IT" sz="1100" dirty="0">
                <a:latin typeface="Garamond" panose="02020404030301010803" pitchFamily="18" charset="0"/>
                <a:ea typeface="Times New Roman" panose="02020603050405020304" pitchFamily="18" charset="0"/>
              </a:rPr>
              <a:t> </a:t>
            </a:r>
          </a:p>
          <a:p>
            <a:pPr indent="411480" algn="just" fontAlgn="base">
              <a:spcBef>
                <a:spcPts val="100"/>
              </a:spcBef>
              <a:spcAft>
                <a:spcPts val="0"/>
              </a:spcAft>
            </a:pPr>
            <a:r>
              <a:rPr lang="it-IT" sz="1100" dirty="0">
                <a:latin typeface="Garamond" panose="02020404030301010803" pitchFamily="18" charset="0"/>
                <a:ea typeface="Times New Roman" panose="02020603050405020304" pitchFamily="18" charset="0"/>
              </a:rPr>
              <a:t> </a:t>
            </a:r>
            <a:r>
              <a:rPr lang="it-IT" sz="1100" b="1" dirty="0">
                <a:latin typeface="Garamond" panose="02020404030301010803" pitchFamily="18" charset="0"/>
                <a:ea typeface="Times New Roman" panose="02020603050405020304" pitchFamily="18" charset="0"/>
              </a:rPr>
              <a:t>Designa ……………….</a:t>
            </a:r>
            <a:r>
              <a:rPr lang="it-IT" sz="1100" dirty="0">
                <a:latin typeface="Garamond" panose="02020404030301010803" pitchFamily="18" charset="0"/>
                <a:ea typeface="Times New Roman" panose="02020603050405020304" pitchFamily="18" charset="0"/>
              </a:rPr>
              <a:t>, </a:t>
            </a:r>
            <a:r>
              <a:rPr lang="it-IT" sz="1100" b="1" dirty="0">
                <a:latin typeface="Garamond" panose="02020404030301010803" pitchFamily="18" charset="0"/>
                <a:ea typeface="Times New Roman" panose="02020603050405020304" pitchFamily="18" charset="0"/>
              </a:rPr>
              <a:t>quale giudice delegato al procedimento</a:t>
            </a:r>
            <a:r>
              <a:rPr lang="it-IT" sz="1100" dirty="0">
                <a:latin typeface="Garamond" panose="02020404030301010803" pitchFamily="18" charset="0"/>
                <a:ea typeface="Times New Roman" panose="02020603050405020304" pitchFamily="18" charset="0"/>
              </a:rPr>
              <a:t> </a:t>
            </a:r>
          </a:p>
          <a:p>
            <a:pPr indent="411480" algn="just" fontAlgn="base">
              <a:spcAft>
                <a:spcPts val="0"/>
              </a:spcAft>
            </a:pPr>
            <a:r>
              <a:rPr lang="it-IT" sz="1100" dirty="0">
                <a:latin typeface="Garamond" panose="02020404030301010803" pitchFamily="18" charset="0"/>
                <a:ea typeface="Times New Roman" panose="02020603050405020304" pitchFamily="18" charset="0"/>
              </a:rPr>
              <a:t> </a:t>
            </a:r>
          </a:p>
          <a:p>
            <a:pPr indent="411480" algn="just" fontAlgn="base">
              <a:spcAft>
                <a:spcPts val="0"/>
              </a:spcAft>
            </a:pPr>
            <a:r>
              <a:rPr lang="it-IT" sz="1100" b="1" dirty="0">
                <a:latin typeface="Garamond" panose="02020404030301010803" pitchFamily="18" charset="0"/>
                <a:ea typeface="Times New Roman" panose="02020603050405020304" pitchFamily="18" charset="0"/>
              </a:rPr>
              <a:t>Manda la Cancelleria per la comunicazione del presente provvedimento</a:t>
            </a:r>
            <a:r>
              <a:rPr lang="it-IT" sz="1100" dirty="0">
                <a:latin typeface="Garamond" panose="02020404030301010803" pitchFamily="18" charset="0"/>
                <a:ea typeface="Times New Roman" panose="02020603050405020304" pitchFamily="18" charset="0"/>
              </a:rPr>
              <a:t> al P.M., alla società istante, in persona del legale rappresentante pro-tempore, ai suoi difensori, all’U.T.G. Prefettura di …………., in persona del Sig. Prefetto, all’Avvocatura Distrettuale dello Stato, all’amministratore giudiziario</a:t>
            </a:r>
            <a:r>
              <a:rPr lang="it-IT" sz="1100" dirty="0" smtClean="0">
                <a:latin typeface="Garamond" panose="02020404030301010803" pitchFamily="18" charset="0"/>
                <a:ea typeface="Times New Roman" panose="02020603050405020304" pitchFamily="18" charset="0"/>
              </a:rPr>
              <a:t>.</a:t>
            </a:r>
            <a:r>
              <a:rPr lang="it-IT" sz="1100" dirty="0">
                <a:latin typeface="Garamond" panose="02020404030301010803" pitchFamily="18" charset="0"/>
                <a:ea typeface="Times New Roman" panose="02020603050405020304" pitchFamily="18" charset="0"/>
              </a:rPr>
              <a:t> </a:t>
            </a:r>
          </a:p>
        </p:txBody>
      </p:sp>
      <p:pic>
        <p:nvPicPr>
          <p:cNvPr id="3" name="Immagine 2">
            <a:extLst>
              <a:ext uri="{FF2B5EF4-FFF2-40B4-BE49-F238E27FC236}">
                <a16:creationId xmlns:a16="http://schemas.microsoft.com/office/drawing/2014/main" id="{72202A4A-25C9-4B4C-87BD-3FE019A8DB37}"/>
              </a:ext>
            </a:extLst>
          </p:cNvPr>
          <p:cNvPicPr/>
          <p:nvPr/>
        </p:nvPicPr>
        <p:blipFill rotWithShape="1">
          <a:blip r:embed="rId2">
            <a:duotone>
              <a:schemeClr val="accent2">
                <a:shade val="45000"/>
                <a:satMod val="135000"/>
              </a:schemeClr>
              <a:prstClr val="white"/>
            </a:duotone>
          </a:blip>
          <a:srcRect l="40153" t="38001" r="24674" b="28242"/>
          <a:stretch/>
        </p:blipFill>
        <p:spPr bwMode="auto">
          <a:xfrm>
            <a:off x="5594657" y="81174"/>
            <a:ext cx="1002685" cy="25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8839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2466522" y="0"/>
            <a:ext cx="7776864" cy="461665"/>
          </a:xfrm>
          <a:prstGeom prst="rect">
            <a:avLst/>
          </a:prstGeom>
        </p:spPr>
        <p:txBody>
          <a:bodyPr wrap="square">
            <a:spAutoFit/>
          </a:bodyPr>
          <a:lstStyle/>
          <a:p>
            <a:pPr algn="ctr"/>
            <a:r>
              <a:rPr lang="it-IT" sz="2400" b="1" i="1" dirty="0" smtClean="0">
                <a:solidFill>
                  <a:srgbClr val="002060"/>
                </a:solidFill>
                <a:latin typeface="Bebas Neue" panose="020B0606020202050201"/>
                <a:cs typeface="Arial" panose="020B0604020202020204" pitchFamily="34" charset="0"/>
              </a:rPr>
              <a:t>PROBLEMATICHE </a:t>
            </a:r>
            <a:r>
              <a:rPr lang="it-IT" sz="2400" b="1" i="1" dirty="0" smtClean="0">
                <a:solidFill>
                  <a:srgbClr val="002060"/>
                </a:solidFill>
                <a:latin typeface="Bebas Neue" panose="020B0606020202050201"/>
                <a:cs typeface="Arial" panose="020B0604020202020204" pitchFamily="34" charset="0"/>
              </a:rPr>
              <a:t>APPLICATIVE</a:t>
            </a:r>
            <a:endParaRPr lang="it-IT" sz="2400" b="1" i="1" dirty="0">
              <a:solidFill>
                <a:srgbClr val="002060"/>
              </a:solidFill>
              <a:latin typeface="Bebas Neue" panose="020B0606020202050201"/>
              <a:cs typeface="Arial" panose="020B0604020202020204" pitchFamily="34" charset="0"/>
            </a:endParaRPr>
          </a:p>
        </p:txBody>
      </p:sp>
      <p:pic>
        <p:nvPicPr>
          <p:cNvPr id="11" name="Immagine 10"/>
          <p:cNvPicPr/>
          <p:nvPr/>
        </p:nvPicPr>
        <p:blipFill rotWithShape="1">
          <a:blip r:embed="rId2"/>
          <a:srcRect l="10894" t="10238" r="11367" b="4953"/>
          <a:stretch/>
        </p:blipFill>
        <p:spPr bwMode="auto">
          <a:xfrm>
            <a:off x="2103453" y="2989577"/>
            <a:ext cx="7632848" cy="3448487"/>
          </a:xfrm>
          <a:prstGeom prst="rect">
            <a:avLst/>
          </a:prstGeom>
          <a:ln>
            <a:noFill/>
          </a:ln>
          <a:extLst>
            <a:ext uri="{53640926-AAD7-44D8-BBD7-CCE9431645EC}">
              <a14:shadowObscured xmlns:a14="http://schemas.microsoft.com/office/drawing/2010/main"/>
            </a:ext>
          </a:extLst>
        </p:spPr>
      </p:pic>
      <p:pic>
        <p:nvPicPr>
          <p:cNvPr id="3" name="Immagine 2"/>
          <p:cNvPicPr>
            <a:picLocks noChangeAspect="1"/>
          </p:cNvPicPr>
          <p:nvPr/>
        </p:nvPicPr>
        <p:blipFill>
          <a:blip r:embed="rId3"/>
          <a:stretch>
            <a:fillRect/>
          </a:stretch>
        </p:blipFill>
        <p:spPr>
          <a:xfrm>
            <a:off x="4655840" y="764704"/>
            <a:ext cx="2619048" cy="1742857"/>
          </a:xfrm>
          <a:prstGeom prst="rect">
            <a:avLst/>
          </a:prstGeom>
        </p:spPr>
      </p:pic>
      <p:sp>
        <p:nvSpPr>
          <p:cNvPr id="2" name="CasellaDiTesto 1"/>
          <p:cNvSpPr txBox="1"/>
          <p:nvPr/>
        </p:nvSpPr>
        <p:spPr>
          <a:xfrm>
            <a:off x="5591944" y="4005064"/>
            <a:ext cx="792088" cy="504056"/>
          </a:xfrm>
          <a:prstGeom prst="rect">
            <a:avLst/>
          </a:prstGeom>
          <a:solidFill>
            <a:schemeClr val="bg1"/>
          </a:solidFill>
        </p:spPr>
        <p:txBody>
          <a:bodyPr wrap="square" rtlCol="0">
            <a:spAutoFit/>
          </a:bodyPr>
          <a:lstStyle/>
          <a:p>
            <a:endParaRPr lang="it-IT" dirty="0"/>
          </a:p>
        </p:txBody>
      </p:sp>
      <p:pic>
        <p:nvPicPr>
          <p:cNvPr id="9" name="Immagine 8">
            <a:extLst>
              <a:ext uri="{FF2B5EF4-FFF2-40B4-BE49-F238E27FC236}">
                <a16:creationId xmlns:a16="http://schemas.microsoft.com/office/drawing/2014/main" id="{72202A4A-25C9-4B4C-87BD-3FE019A8DB37}"/>
              </a:ext>
            </a:extLst>
          </p:cNvPr>
          <p:cNvPicPr/>
          <p:nvPr/>
        </p:nvPicPr>
        <p:blipFill rotWithShape="1">
          <a:blip r:embed="rId4">
            <a:duotone>
              <a:schemeClr val="accent2">
                <a:shade val="45000"/>
                <a:satMod val="135000"/>
              </a:schemeClr>
              <a:prstClr val="white"/>
            </a:duotone>
          </a:blip>
          <a:srcRect l="40153" t="38001" r="24674" b="28242"/>
          <a:stretch/>
        </p:blipFill>
        <p:spPr bwMode="auto">
          <a:xfrm>
            <a:off x="10704973" y="125419"/>
            <a:ext cx="1002685" cy="25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410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2556327" y="0"/>
            <a:ext cx="7776864" cy="461665"/>
          </a:xfrm>
          <a:prstGeom prst="rect">
            <a:avLst/>
          </a:prstGeom>
        </p:spPr>
        <p:txBody>
          <a:bodyPr wrap="square">
            <a:spAutoFit/>
          </a:bodyPr>
          <a:lstStyle/>
          <a:p>
            <a:pPr algn="ctr"/>
            <a:r>
              <a:rPr lang="it-IT" sz="2400" b="1" i="1" dirty="0" smtClean="0">
                <a:solidFill>
                  <a:srgbClr val="002060"/>
                </a:solidFill>
                <a:latin typeface="Bebas Neue" panose="020B0606020202050201"/>
                <a:cs typeface="Arial" panose="020B0604020202020204" pitchFamily="34" charset="0"/>
              </a:rPr>
              <a:t>PROBLEMATICHE APPLICATIVE - segue</a:t>
            </a:r>
            <a:endParaRPr lang="it-IT" sz="2400" b="1" i="1" dirty="0">
              <a:solidFill>
                <a:srgbClr val="002060"/>
              </a:solidFill>
              <a:latin typeface="Bebas Neue" panose="020B0606020202050201"/>
              <a:cs typeface="Arial" panose="020B0604020202020204" pitchFamily="34" charset="0"/>
            </a:endParaRPr>
          </a:p>
        </p:txBody>
      </p:sp>
      <p:sp>
        <p:nvSpPr>
          <p:cNvPr id="8" name="Rettangolo 7"/>
          <p:cNvSpPr/>
          <p:nvPr/>
        </p:nvSpPr>
        <p:spPr>
          <a:xfrm>
            <a:off x="119336" y="2598003"/>
            <a:ext cx="11305256" cy="830997"/>
          </a:xfrm>
          <a:prstGeom prst="rect">
            <a:avLst/>
          </a:prstGeom>
        </p:spPr>
        <p:txBody>
          <a:bodyPr wrap="square">
            <a:spAutoFit/>
          </a:bodyPr>
          <a:lstStyle/>
          <a:p>
            <a:pPr marL="449580" algn="just">
              <a:spcBef>
                <a:spcPts val="1000"/>
              </a:spcBef>
              <a:spcAft>
                <a:spcPts val="600"/>
              </a:spcAft>
            </a:pPr>
            <a:r>
              <a:rPr lang="it-IT" sz="4800" i="1" dirty="0" smtClean="0">
                <a:solidFill>
                  <a:srgbClr val="222222"/>
                </a:solidFill>
                <a:latin typeface="Bebas Neue" panose="020B0606020202050201"/>
                <a:cs typeface="Arial" panose="020B0604020202020204" pitchFamily="34" charset="0"/>
              </a:rPr>
              <a:t>La Pubblica amministrazione…</a:t>
            </a:r>
            <a:endParaRPr lang="it-IT" sz="4800" i="1" dirty="0">
              <a:solidFill>
                <a:srgbClr val="222222"/>
              </a:solidFill>
              <a:effectLst/>
              <a:latin typeface="Bebas Neue" panose="020B0606020202050201"/>
              <a:cs typeface="Arial" panose="020B0604020202020204" pitchFamily="34" charset="0"/>
            </a:endParaRPr>
          </a:p>
        </p:txBody>
      </p:sp>
      <p:pic>
        <p:nvPicPr>
          <p:cNvPr id="6146" name="Picture 2" descr="Risultato immagini per pubblica amm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6360" y="2060848"/>
            <a:ext cx="2571750" cy="1781176"/>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72202A4A-25C9-4B4C-87BD-3FE019A8DB37}"/>
              </a:ext>
            </a:extLst>
          </p:cNvPr>
          <p:cNvPicPr/>
          <p:nvPr/>
        </p:nvPicPr>
        <p:blipFill rotWithShape="1">
          <a:blip r:embed="rId3">
            <a:duotone>
              <a:schemeClr val="accent2">
                <a:shade val="45000"/>
                <a:satMod val="135000"/>
              </a:schemeClr>
              <a:prstClr val="white"/>
            </a:duotone>
          </a:blip>
          <a:srcRect l="40153" t="38001" r="24674" b="28242"/>
          <a:stretch/>
        </p:blipFill>
        <p:spPr bwMode="auto">
          <a:xfrm>
            <a:off x="10712347" y="118044"/>
            <a:ext cx="1002685" cy="25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1473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500" fill="hold"/>
                                        <p:tgtEl>
                                          <p:spTgt spid="6146"/>
                                        </p:tgtEl>
                                        <p:attrNameLst>
                                          <p:attrName>ppt_x</p:attrName>
                                        </p:attrNameLst>
                                      </p:cBhvr>
                                      <p:tavLst>
                                        <p:tav tm="0">
                                          <p:val>
                                            <p:strVal val="#ppt_x"/>
                                          </p:val>
                                        </p:tav>
                                        <p:tav tm="100000">
                                          <p:val>
                                            <p:strVal val="#ppt_x"/>
                                          </p:val>
                                        </p:tav>
                                      </p:tavLst>
                                    </p:anim>
                                    <p:anim calcmode="lin" valueType="num">
                                      <p:cBhvr additive="base">
                                        <p:cTn id="1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2453089" y="0"/>
            <a:ext cx="7776864" cy="461665"/>
          </a:xfrm>
          <a:prstGeom prst="rect">
            <a:avLst/>
          </a:prstGeom>
        </p:spPr>
        <p:txBody>
          <a:bodyPr wrap="square">
            <a:spAutoFit/>
          </a:bodyPr>
          <a:lstStyle/>
          <a:p>
            <a:pPr algn="ctr"/>
            <a:r>
              <a:rPr lang="it-IT" sz="2400" b="1" i="1" dirty="0" smtClean="0">
                <a:solidFill>
                  <a:srgbClr val="002060"/>
                </a:solidFill>
                <a:latin typeface="Bebas Neue" panose="020B0606020202050201"/>
                <a:cs typeface="Arial" panose="020B0604020202020204" pitchFamily="34" charset="0"/>
              </a:rPr>
              <a:t>PROBLEMATICHE APPLICATIVE - segue</a:t>
            </a:r>
            <a:endParaRPr lang="it-IT" sz="2400" b="1" i="1" dirty="0">
              <a:solidFill>
                <a:srgbClr val="002060"/>
              </a:solidFill>
              <a:latin typeface="Bebas Neue" panose="020B0606020202050201"/>
              <a:cs typeface="Arial" panose="020B0604020202020204" pitchFamily="34" charset="0"/>
            </a:endParaRPr>
          </a:p>
        </p:txBody>
      </p:sp>
      <p:sp>
        <p:nvSpPr>
          <p:cNvPr id="8" name="Rettangolo 7"/>
          <p:cNvSpPr/>
          <p:nvPr/>
        </p:nvSpPr>
        <p:spPr>
          <a:xfrm>
            <a:off x="886744" y="2830814"/>
            <a:ext cx="11305256" cy="830997"/>
          </a:xfrm>
          <a:prstGeom prst="rect">
            <a:avLst/>
          </a:prstGeom>
        </p:spPr>
        <p:txBody>
          <a:bodyPr wrap="square">
            <a:spAutoFit/>
          </a:bodyPr>
          <a:lstStyle/>
          <a:p>
            <a:pPr marL="449580" algn="just">
              <a:spcBef>
                <a:spcPts val="1000"/>
              </a:spcBef>
              <a:spcAft>
                <a:spcPts val="600"/>
              </a:spcAft>
            </a:pPr>
            <a:r>
              <a:rPr lang="it-IT" sz="4800" i="1" dirty="0" smtClean="0">
                <a:solidFill>
                  <a:srgbClr val="222222"/>
                </a:solidFill>
                <a:latin typeface="Bebas Neue" panose="020B0606020202050201"/>
                <a:cs typeface="Arial" panose="020B0604020202020204" pitchFamily="34" charset="0"/>
              </a:rPr>
              <a:t>Il Ceto bancario</a:t>
            </a:r>
            <a:endParaRPr lang="it-IT" sz="4800" i="1" dirty="0">
              <a:solidFill>
                <a:srgbClr val="222222"/>
              </a:solidFill>
              <a:effectLst/>
              <a:latin typeface="Bebas Neue" panose="020B0606020202050201"/>
              <a:cs typeface="Arial" panose="020B0604020202020204" pitchFamily="34" charset="0"/>
            </a:endParaRPr>
          </a:p>
        </p:txBody>
      </p:sp>
      <p:pic>
        <p:nvPicPr>
          <p:cNvPr id="2" name="Immagine 1"/>
          <p:cNvPicPr>
            <a:picLocks noChangeAspect="1"/>
          </p:cNvPicPr>
          <p:nvPr/>
        </p:nvPicPr>
        <p:blipFill>
          <a:blip r:embed="rId2"/>
          <a:stretch>
            <a:fillRect/>
          </a:stretch>
        </p:blipFill>
        <p:spPr>
          <a:xfrm>
            <a:off x="6387602" y="2576619"/>
            <a:ext cx="2676190" cy="1704762"/>
          </a:xfrm>
          <a:prstGeom prst="rect">
            <a:avLst/>
          </a:prstGeom>
        </p:spPr>
      </p:pic>
      <p:pic>
        <p:nvPicPr>
          <p:cNvPr id="9" name="Immagine 8">
            <a:extLst>
              <a:ext uri="{FF2B5EF4-FFF2-40B4-BE49-F238E27FC236}">
                <a16:creationId xmlns:a16="http://schemas.microsoft.com/office/drawing/2014/main" id="{72202A4A-25C9-4B4C-87BD-3FE019A8DB37}"/>
              </a:ext>
            </a:extLst>
          </p:cNvPr>
          <p:cNvPicPr/>
          <p:nvPr/>
        </p:nvPicPr>
        <p:blipFill rotWithShape="1">
          <a:blip r:embed="rId3">
            <a:duotone>
              <a:schemeClr val="accent2">
                <a:shade val="45000"/>
                <a:satMod val="135000"/>
              </a:schemeClr>
              <a:prstClr val="white"/>
            </a:duotone>
          </a:blip>
          <a:srcRect l="40153" t="38001" r="24674" b="28242"/>
          <a:stretch/>
        </p:blipFill>
        <p:spPr bwMode="auto">
          <a:xfrm>
            <a:off x="10697599" y="110671"/>
            <a:ext cx="1002685" cy="25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445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piè di pagina 2">
            <a:extLst>
              <a:ext uri="{FF2B5EF4-FFF2-40B4-BE49-F238E27FC236}">
                <a16:creationId xmlns:a16="http://schemas.microsoft.com/office/drawing/2014/main" id="{87D83CE0-ECB4-4E97-87FB-52CF7633E690}"/>
              </a:ext>
            </a:extLst>
          </p:cNvPr>
          <p:cNvSpPr>
            <a:spLocks noGrp="1"/>
          </p:cNvSpPr>
          <p:nvPr>
            <p:ph type="ftr" sz="quarter" idx="11"/>
          </p:nvPr>
        </p:nvSpPr>
        <p:spPr>
          <a:xfrm>
            <a:off x="4187788" y="5977042"/>
            <a:ext cx="3816424" cy="504056"/>
          </a:xfrm>
        </p:spPr>
        <p:txBody>
          <a:bodyPr/>
          <a:lstStyle>
            <a:lvl1pPr>
              <a:defRPr sz="2000" b="1">
                <a:solidFill>
                  <a:schemeClr val="bg1">
                    <a:lumMod val="85000"/>
                  </a:schemeClr>
                </a:solidFill>
              </a:defRPr>
            </a:lvl1pPr>
          </a:lstStyle>
          <a:p>
            <a:pPr algn="ctr"/>
            <a:r>
              <a:rPr lang="it-IT" sz="1400" dirty="0" smtClean="0">
                <a:solidFill>
                  <a:schemeClr val="accent3">
                    <a:lumMod val="75000"/>
                  </a:schemeClr>
                </a:solidFill>
                <a:latin typeface="Arial" panose="020B0604020202020204" pitchFamily="34" charset="0"/>
                <a:cs typeface="Arial" panose="020B0604020202020204" pitchFamily="34" charset="0"/>
              </a:rPr>
              <a:t>avv.damore@gmail.com  </a:t>
            </a:r>
          </a:p>
        </p:txBody>
      </p:sp>
      <p:pic>
        <p:nvPicPr>
          <p:cNvPr id="7" name="Picture 5395"/>
          <p:cNvPicPr/>
          <p:nvPr/>
        </p:nvPicPr>
        <p:blipFill>
          <a:blip r:embed="rId2"/>
          <a:stretch>
            <a:fillRect/>
          </a:stretch>
        </p:blipFill>
        <p:spPr>
          <a:xfrm>
            <a:off x="3978838" y="1680313"/>
            <a:ext cx="4676775" cy="2538730"/>
          </a:xfrm>
          <a:prstGeom prst="rect">
            <a:avLst/>
          </a:prstGeom>
        </p:spPr>
      </p:pic>
      <p:pic>
        <p:nvPicPr>
          <p:cNvPr id="4" name="Immagine 3">
            <a:extLst>
              <a:ext uri="{FF2B5EF4-FFF2-40B4-BE49-F238E27FC236}">
                <a16:creationId xmlns:a16="http://schemas.microsoft.com/office/drawing/2014/main" id="{72202A4A-25C9-4B4C-87BD-3FE019A8DB37}"/>
              </a:ext>
            </a:extLst>
          </p:cNvPr>
          <p:cNvPicPr/>
          <p:nvPr/>
        </p:nvPicPr>
        <p:blipFill rotWithShape="1">
          <a:blip r:embed="rId3">
            <a:duotone>
              <a:schemeClr val="accent2">
                <a:shade val="45000"/>
                <a:satMod val="135000"/>
              </a:schemeClr>
              <a:prstClr val="white"/>
            </a:duotone>
          </a:blip>
          <a:srcRect l="40153" t="38001" r="24674" b="28242"/>
          <a:stretch/>
        </p:blipFill>
        <p:spPr bwMode="auto">
          <a:xfrm>
            <a:off x="5594657" y="81174"/>
            <a:ext cx="1002685" cy="25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118318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524596" y="69169"/>
            <a:ext cx="8670208" cy="400110"/>
          </a:xfrm>
          <a:prstGeom prst="rect">
            <a:avLst/>
          </a:prstGeom>
          <a:noFill/>
        </p:spPr>
        <p:txBody>
          <a:bodyPr wrap="square" rtlCol="0">
            <a:spAutoFit/>
          </a:bodyPr>
          <a:lstStyle/>
          <a:p>
            <a:pPr algn="ctr"/>
            <a:r>
              <a:rPr lang="it-IT" sz="2000" b="1" i="1" dirty="0" smtClean="0">
                <a:effectLst>
                  <a:outerShdw blurRad="38100" dist="38100" dir="2700000" algn="tl">
                    <a:srgbClr val="000000">
                      <a:alpha val="43137"/>
                    </a:srgbClr>
                  </a:outerShdw>
                </a:effectLst>
                <a:latin typeface="Bebas Neue" panose="020B0606020202050201"/>
              </a:rPr>
              <a:t>IL DIRITTO DELLA PREVENZIONE NEL CODICE ANTIMAFIA</a:t>
            </a:r>
            <a:endParaRPr lang="it-IT" sz="2000" b="1" i="1" dirty="0">
              <a:effectLst>
                <a:outerShdw blurRad="38100" dist="38100" dir="2700000" algn="tl">
                  <a:srgbClr val="000000">
                    <a:alpha val="43137"/>
                  </a:srgbClr>
                </a:outerShdw>
              </a:effectLst>
              <a:latin typeface="Bebas Neue" panose="020B0606020202050201"/>
            </a:endParaRPr>
          </a:p>
        </p:txBody>
      </p:sp>
      <p:pic>
        <p:nvPicPr>
          <p:cNvPr id="51" name="Immagine 50">
            <a:extLst>
              <a:ext uri="{FF2B5EF4-FFF2-40B4-BE49-F238E27FC236}">
                <a16:creationId xmlns:a16="http://schemas.microsoft.com/office/drawing/2014/main" id="{72202A4A-25C9-4B4C-87BD-3FE019A8DB37}"/>
              </a:ext>
            </a:extLst>
          </p:cNvPr>
          <p:cNvPicPr/>
          <p:nvPr/>
        </p:nvPicPr>
        <p:blipFill rotWithShape="1">
          <a:blip r:embed="rId2">
            <a:duotone>
              <a:schemeClr val="accent2">
                <a:shade val="45000"/>
                <a:satMod val="135000"/>
              </a:schemeClr>
              <a:prstClr val="white"/>
            </a:duotone>
          </a:blip>
          <a:srcRect l="40153" t="38001" r="24674" b="28242"/>
          <a:stretch/>
        </p:blipFill>
        <p:spPr bwMode="auto">
          <a:xfrm>
            <a:off x="5594657" y="6599961"/>
            <a:ext cx="1002685" cy="258039"/>
          </a:xfrm>
          <a:prstGeom prst="rect">
            <a:avLst/>
          </a:prstGeom>
          <a:ln>
            <a:noFill/>
          </a:ln>
          <a:extLst>
            <a:ext uri="{53640926-AAD7-44D8-BBD7-CCE9431645EC}">
              <a14:shadowObscured xmlns:a14="http://schemas.microsoft.com/office/drawing/2010/main"/>
            </a:ext>
          </a:extLst>
        </p:spPr>
      </p:pic>
      <p:sp>
        <p:nvSpPr>
          <p:cNvPr id="7" name="Rettangolo 6"/>
          <p:cNvSpPr/>
          <p:nvPr/>
        </p:nvSpPr>
        <p:spPr>
          <a:xfrm>
            <a:off x="10151990" y="597226"/>
            <a:ext cx="2040010" cy="1862048"/>
          </a:xfrm>
          <a:prstGeom prst="rect">
            <a:avLst/>
          </a:prstGeom>
        </p:spPr>
        <p:txBody>
          <a:bodyPr wrap="square">
            <a:spAutoFit/>
          </a:bodyPr>
          <a:lstStyle/>
          <a:p>
            <a:r>
              <a:rPr lang="it-IT" sz="11500" dirty="0" smtClean="0">
                <a:solidFill>
                  <a:schemeClr val="tx2">
                    <a:lumMod val="60000"/>
                    <a:lumOff val="40000"/>
                  </a:schemeClr>
                </a:solidFill>
                <a:sym typeface="Webdings" panose="05030102010509060703" pitchFamily="18" charset="2"/>
              </a:rPr>
              <a:t> </a:t>
            </a:r>
            <a:endParaRPr lang="it-IT" sz="11500" dirty="0">
              <a:solidFill>
                <a:schemeClr val="tx2">
                  <a:lumMod val="60000"/>
                  <a:lumOff val="40000"/>
                </a:schemeClr>
              </a:solidFill>
            </a:endParaRPr>
          </a:p>
        </p:txBody>
      </p:sp>
      <p:sp>
        <p:nvSpPr>
          <p:cNvPr id="6" name="Rettangolo 5"/>
          <p:cNvSpPr/>
          <p:nvPr/>
        </p:nvSpPr>
        <p:spPr>
          <a:xfrm>
            <a:off x="-253687" y="1310015"/>
            <a:ext cx="11607994" cy="369332"/>
          </a:xfrm>
          <a:prstGeom prst="rect">
            <a:avLst/>
          </a:prstGeom>
        </p:spPr>
        <p:txBody>
          <a:bodyPr wrap="square">
            <a:spAutoFit/>
          </a:bodyPr>
          <a:lstStyle/>
          <a:p>
            <a:pPr algn="ctr"/>
            <a:r>
              <a:rPr lang="it-IT" b="1" dirty="0" smtClean="0">
                <a:latin typeface="Bebas Neue" panose="020B0606020202050201"/>
                <a:cs typeface="Arial" panose="020B0604020202020204" pitchFamily="34" charset="0"/>
              </a:rPr>
              <a:t>CODICE ANTIMAFIA (D.LGS. N. 159/2011)</a:t>
            </a:r>
            <a:endParaRPr lang="it-IT" b="1" dirty="0" smtClean="0">
              <a:latin typeface="Bebas Neue" panose="020B0606020202050201"/>
              <a:cs typeface="Arial" panose="020B0604020202020204" pitchFamily="34" charset="0"/>
            </a:endParaRPr>
          </a:p>
        </p:txBody>
      </p:sp>
      <p:cxnSp>
        <p:nvCxnSpPr>
          <p:cNvPr id="3" name="Connettore 2 2"/>
          <p:cNvCxnSpPr/>
          <p:nvPr/>
        </p:nvCxnSpPr>
        <p:spPr>
          <a:xfrm>
            <a:off x="3886200" y="1924665"/>
            <a:ext cx="0" cy="1755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604685" y="3859028"/>
            <a:ext cx="5555732" cy="923330"/>
          </a:xfrm>
          <a:prstGeom prst="rect">
            <a:avLst/>
          </a:prstGeom>
        </p:spPr>
        <p:txBody>
          <a:bodyPr wrap="square">
            <a:spAutoFit/>
          </a:bodyPr>
          <a:lstStyle/>
          <a:p>
            <a:pPr algn="ctr"/>
            <a:r>
              <a:rPr lang="it-IT" b="1" dirty="0" smtClean="0">
                <a:latin typeface="Bebas Neue" panose="020B0606020202050201"/>
                <a:cs typeface="Arial" panose="020B0604020202020204" pitchFamily="34" charset="0"/>
              </a:rPr>
              <a:t>PREVENZIONE AMMINISTRATIVA</a:t>
            </a:r>
          </a:p>
          <a:p>
            <a:pPr marL="285750" indent="-285750" algn="ctr">
              <a:buFont typeface="Arial" panose="020B0604020202020204" pitchFamily="34" charset="0"/>
              <a:buChar char="•"/>
            </a:pPr>
            <a:r>
              <a:rPr lang="it-IT" b="1" dirty="0" smtClean="0">
                <a:latin typeface="Bebas Neue" panose="020B0606020202050201"/>
                <a:cs typeface="Arial" panose="020B0604020202020204" pitchFamily="34" charset="0"/>
              </a:rPr>
              <a:t>documentazione antimafia (art. 84 CAM)</a:t>
            </a:r>
          </a:p>
          <a:p>
            <a:pPr marL="285750" indent="-285750" algn="ctr">
              <a:buFont typeface="Arial" panose="020B0604020202020204" pitchFamily="34" charset="0"/>
              <a:buChar char="•"/>
            </a:pPr>
            <a:r>
              <a:rPr lang="it-IT" b="1" dirty="0">
                <a:latin typeface="Bebas Neue" panose="020B0606020202050201"/>
                <a:cs typeface="Arial" panose="020B0604020202020204" pitchFamily="34" charset="0"/>
              </a:rPr>
              <a:t>p</a:t>
            </a:r>
            <a:r>
              <a:rPr lang="it-IT" b="1" dirty="0" smtClean="0">
                <a:latin typeface="Bebas Neue" panose="020B0606020202050201"/>
                <a:cs typeface="Arial" panose="020B0604020202020204" pitchFamily="34" charset="0"/>
              </a:rPr>
              <a:t>revenzione collaborativa (art. 94-bis CAM)</a:t>
            </a:r>
            <a:endParaRPr lang="it-IT" b="1" dirty="0" smtClean="0">
              <a:latin typeface="Bebas Neue" panose="020B0606020202050201"/>
              <a:cs typeface="Arial" panose="020B0604020202020204" pitchFamily="34" charset="0"/>
            </a:endParaRPr>
          </a:p>
        </p:txBody>
      </p:sp>
      <p:cxnSp>
        <p:nvCxnSpPr>
          <p:cNvPr id="10" name="Connettore 2 9"/>
          <p:cNvCxnSpPr/>
          <p:nvPr/>
        </p:nvCxnSpPr>
        <p:spPr>
          <a:xfrm>
            <a:off x="7261123" y="1914833"/>
            <a:ext cx="0" cy="1755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4739151" y="3878693"/>
            <a:ext cx="5555732" cy="369332"/>
          </a:xfrm>
          <a:prstGeom prst="rect">
            <a:avLst/>
          </a:prstGeom>
        </p:spPr>
        <p:txBody>
          <a:bodyPr wrap="square">
            <a:spAutoFit/>
          </a:bodyPr>
          <a:lstStyle/>
          <a:p>
            <a:pPr algn="ctr"/>
            <a:r>
              <a:rPr lang="it-IT" b="1" dirty="0" smtClean="0">
                <a:latin typeface="Bebas Neue" panose="020B0606020202050201"/>
                <a:cs typeface="Arial" panose="020B0604020202020204" pitchFamily="34" charset="0"/>
              </a:rPr>
              <a:t>PREVENZIONE GIURISDIZIONALE</a:t>
            </a:r>
            <a:endParaRPr lang="it-IT" b="1" dirty="0" smtClean="0">
              <a:latin typeface="Bebas Neue" panose="020B0606020202050201"/>
              <a:cs typeface="Arial" panose="020B0604020202020204" pitchFamily="34" charset="0"/>
            </a:endParaRPr>
          </a:p>
        </p:txBody>
      </p:sp>
    </p:spTree>
    <p:extLst>
      <p:ext uri="{BB962C8B-B14F-4D97-AF65-F5344CB8AC3E}">
        <p14:creationId xmlns:p14="http://schemas.microsoft.com/office/powerpoint/2010/main" val="268249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524596" y="69169"/>
            <a:ext cx="8670208" cy="400110"/>
          </a:xfrm>
          <a:prstGeom prst="rect">
            <a:avLst/>
          </a:prstGeom>
          <a:noFill/>
        </p:spPr>
        <p:txBody>
          <a:bodyPr wrap="square" rtlCol="0">
            <a:spAutoFit/>
          </a:bodyPr>
          <a:lstStyle/>
          <a:p>
            <a:pPr algn="ctr"/>
            <a:r>
              <a:rPr lang="it-IT" sz="2000" b="1" i="1" dirty="0" smtClean="0">
                <a:effectLst>
                  <a:outerShdw blurRad="38100" dist="38100" dir="2700000" algn="tl">
                    <a:srgbClr val="000000">
                      <a:alpha val="43137"/>
                    </a:srgbClr>
                  </a:outerShdw>
                </a:effectLst>
                <a:latin typeface="Bebas Neue" panose="020B0606020202050201"/>
              </a:rPr>
              <a:t>IL DIRITTO DELLA PREVENZIONE NEL CODICE ANTIMAFIA</a:t>
            </a:r>
            <a:endParaRPr lang="it-IT" sz="2000" b="1" i="1" dirty="0">
              <a:effectLst>
                <a:outerShdw blurRad="38100" dist="38100" dir="2700000" algn="tl">
                  <a:srgbClr val="000000">
                    <a:alpha val="43137"/>
                  </a:srgbClr>
                </a:outerShdw>
              </a:effectLst>
              <a:latin typeface="Bebas Neue" panose="020B0606020202050201"/>
            </a:endParaRPr>
          </a:p>
        </p:txBody>
      </p:sp>
      <p:pic>
        <p:nvPicPr>
          <p:cNvPr id="51" name="Immagine 50">
            <a:extLst>
              <a:ext uri="{FF2B5EF4-FFF2-40B4-BE49-F238E27FC236}">
                <a16:creationId xmlns:a16="http://schemas.microsoft.com/office/drawing/2014/main" id="{72202A4A-25C9-4B4C-87BD-3FE019A8DB37}"/>
              </a:ext>
            </a:extLst>
          </p:cNvPr>
          <p:cNvPicPr/>
          <p:nvPr/>
        </p:nvPicPr>
        <p:blipFill rotWithShape="1">
          <a:blip r:embed="rId2">
            <a:duotone>
              <a:schemeClr val="accent2">
                <a:shade val="45000"/>
                <a:satMod val="135000"/>
              </a:schemeClr>
              <a:prstClr val="white"/>
            </a:duotone>
          </a:blip>
          <a:srcRect l="40153" t="38001" r="24674" b="28242"/>
          <a:stretch/>
        </p:blipFill>
        <p:spPr bwMode="auto">
          <a:xfrm>
            <a:off x="5594657" y="6599961"/>
            <a:ext cx="1002685" cy="258039"/>
          </a:xfrm>
          <a:prstGeom prst="rect">
            <a:avLst/>
          </a:prstGeom>
          <a:ln>
            <a:noFill/>
          </a:ln>
          <a:extLst>
            <a:ext uri="{53640926-AAD7-44D8-BBD7-CCE9431645EC}">
              <a14:shadowObscured xmlns:a14="http://schemas.microsoft.com/office/drawing/2010/main"/>
            </a:ext>
          </a:extLst>
        </p:spPr>
      </p:pic>
      <p:sp>
        <p:nvSpPr>
          <p:cNvPr id="7" name="Rettangolo 6"/>
          <p:cNvSpPr/>
          <p:nvPr/>
        </p:nvSpPr>
        <p:spPr>
          <a:xfrm>
            <a:off x="10151990" y="597226"/>
            <a:ext cx="2040010" cy="1862048"/>
          </a:xfrm>
          <a:prstGeom prst="rect">
            <a:avLst/>
          </a:prstGeom>
        </p:spPr>
        <p:txBody>
          <a:bodyPr wrap="square">
            <a:spAutoFit/>
          </a:bodyPr>
          <a:lstStyle/>
          <a:p>
            <a:r>
              <a:rPr lang="it-IT" sz="11500" dirty="0" smtClean="0">
                <a:solidFill>
                  <a:schemeClr val="tx2">
                    <a:lumMod val="60000"/>
                    <a:lumOff val="40000"/>
                  </a:schemeClr>
                </a:solidFill>
                <a:sym typeface="Webdings" panose="05030102010509060703" pitchFamily="18" charset="2"/>
              </a:rPr>
              <a:t> </a:t>
            </a:r>
            <a:endParaRPr lang="it-IT" sz="11500" dirty="0">
              <a:solidFill>
                <a:schemeClr val="tx2">
                  <a:lumMod val="60000"/>
                  <a:lumOff val="40000"/>
                </a:schemeClr>
              </a:solidFill>
            </a:endParaRPr>
          </a:p>
        </p:txBody>
      </p:sp>
    </p:spTree>
    <p:extLst>
      <p:ext uri="{BB962C8B-B14F-4D97-AF65-F5344CB8AC3E}">
        <p14:creationId xmlns:p14="http://schemas.microsoft.com/office/powerpoint/2010/main" val="339858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266179" y="0"/>
            <a:ext cx="10185944" cy="400110"/>
          </a:xfrm>
          <a:prstGeom prst="rect">
            <a:avLst/>
          </a:prstGeom>
          <a:noFill/>
        </p:spPr>
        <p:txBody>
          <a:bodyPr wrap="square" rtlCol="0">
            <a:spAutoFit/>
          </a:bodyPr>
          <a:lstStyle/>
          <a:p>
            <a:pPr algn="ctr"/>
            <a:r>
              <a:rPr lang="it-IT" sz="2000" b="1" i="1" dirty="0" smtClean="0">
                <a:effectLst>
                  <a:outerShdw blurRad="38100" dist="38100" dir="2700000" algn="tl">
                    <a:srgbClr val="000000">
                      <a:alpha val="43137"/>
                    </a:srgbClr>
                  </a:outerShdw>
                </a:effectLst>
                <a:latin typeface="Bebas Neue" panose="020B0606020202050201"/>
              </a:rPr>
              <a:t>PREVENZIONE GIURISDIZIONALE: </a:t>
            </a:r>
            <a:r>
              <a:rPr lang="it-IT" sz="2000" b="1" i="1" dirty="0" smtClean="0">
                <a:effectLst>
                  <a:outerShdw blurRad="38100" dist="38100" dir="2700000" algn="tl">
                    <a:srgbClr val="000000">
                      <a:alpha val="43137"/>
                    </a:srgbClr>
                  </a:outerShdw>
                </a:effectLst>
                <a:latin typeface="Bebas Neue" panose="020B0606020202050201"/>
              </a:rPr>
              <a:t>il sistema progressivo delle misure di prevenzione patrimoniali</a:t>
            </a:r>
            <a:endParaRPr lang="it-IT" sz="2000" b="1" i="1" dirty="0">
              <a:effectLst>
                <a:outerShdw blurRad="38100" dist="38100" dir="2700000" algn="tl">
                  <a:srgbClr val="000000">
                    <a:alpha val="43137"/>
                  </a:srgbClr>
                </a:outerShdw>
              </a:effectLst>
              <a:latin typeface="Bebas Neue" panose="020B0606020202050201"/>
            </a:endParaRPr>
          </a:p>
        </p:txBody>
      </p:sp>
      <p:pic>
        <p:nvPicPr>
          <p:cNvPr id="51" name="Immagine 50">
            <a:extLst>
              <a:ext uri="{FF2B5EF4-FFF2-40B4-BE49-F238E27FC236}">
                <a16:creationId xmlns:a16="http://schemas.microsoft.com/office/drawing/2014/main" id="{72202A4A-25C9-4B4C-87BD-3FE019A8DB37}"/>
              </a:ext>
            </a:extLst>
          </p:cNvPr>
          <p:cNvPicPr/>
          <p:nvPr/>
        </p:nvPicPr>
        <p:blipFill rotWithShape="1">
          <a:blip r:embed="rId2">
            <a:duotone>
              <a:schemeClr val="accent2">
                <a:shade val="45000"/>
                <a:satMod val="135000"/>
              </a:schemeClr>
              <a:prstClr val="white"/>
            </a:duotone>
          </a:blip>
          <a:srcRect l="40153" t="38001" r="24674" b="28242"/>
          <a:stretch/>
        </p:blipFill>
        <p:spPr bwMode="auto">
          <a:xfrm>
            <a:off x="5519487" y="6495151"/>
            <a:ext cx="1002685" cy="258039"/>
          </a:xfrm>
          <a:prstGeom prst="rect">
            <a:avLst/>
          </a:prstGeom>
          <a:ln>
            <a:noFill/>
          </a:ln>
          <a:extLst>
            <a:ext uri="{53640926-AAD7-44D8-BBD7-CCE9431645EC}">
              <a14:shadowObscured xmlns:a14="http://schemas.microsoft.com/office/drawing/2010/main"/>
            </a:ext>
          </a:extLst>
        </p:spPr>
      </p:pic>
      <p:sp>
        <p:nvSpPr>
          <p:cNvPr id="29" name="Triangolo isoscele 28"/>
          <p:cNvSpPr/>
          <p:nvPr/>
        </p:nvSpPr>
        <p:spPr>
          <a:xfrm>
            <a:off x="565515" y="809455"/>
            <a:ext cx="10801200" cy="5400600"/>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30" name="Text Box 7"/>
          <p:cNvSpPr txBox="1">
            <a:spLocks noChangeArrowheads="1"/>
          </p:cNvSpPr>
          <p:nvPr/>
        </p:nvSpPr>
        <p:spPr bwMode="auto">
          <a:xfrm>
            <a:off x="4813987" y="5561983"/>
            <a:ext cx="2160240" cy="57606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small" normalizeH="0" baseline="0" dirty="0" smtClean="0">
                <a:ln>
                  <a:noFill/>
                </a:ln>
                <a:solidFill>
                  <a:schemeClr val="bg1"/>
                </a:solidFill>
                <a:effectLst/>
                <a:latin typeface="Century Gothic" panose="020B0502020202020204" pitchFamily="34" charset="0"/>
                <a:cs typeface="Arial" panose="020B0604020202020204" pitchFamily="34" charset="0"/>
              </a:rPr>
              <a:t>Controllo</a:t>
            </a:r>
            <a:r>
              <a:rPr kumimoji="0" lang="it-IT" sz="1400" b="1" i="0" u="none" strike="noStrike" cap="small" normalizeH="0" dirty="0" smtClean="0">
                <a:ln>
                  <a:noFill/>
                </a:ln>
                <a:solidFill>
                  <a:schemeClr val="bg1"/>
                </a:solidFill>
                <a:effectLst/>
                <a:latin typeface="Century Gothic" panose="020B0502020202020204" pitchFamily="34" charset="0"/>
                <a:cs typeface="Arial" panose="020B0604020202020204" pitchFamily="34" charset="0"/>
              </a:rPr>
              <a:t> Giudiziario </a:t>
            </a:r>
          </a:p>
          <a:p>
            <a:pPr marL="0" marR="0" lvl="0" indent="0" algn="ctr" defTabSz="914400" rtl="0" eaLnBrk="1" fontAlgn="base" latinLnBrk="0" hangingPunct="1">
              <a:lnSpc>
                <a:spcPct val="100000"/>
              </a:lnSpc>
              <a:spcBef>
                <a:spcPct val="0"/>
              </a:spcBef>
              <a:spcAft>
                <a:spcPct val="0"/>
              </a:spcAft>
              <a:buClrTx/>
              <a:buSzTx/>
              <a:buFontTx/>
              <a:buNone/>
              <a:tabLst/>
            </a:pPr>
            <a:r>
              <a:rPr lang="it-IT" sz="1400" b="1" cap="small" dirty="0" smtClean="0">
                <a:solidFill>
                  <a:schemeClr val="bg1"/>
                </a:solidFill>
                <a:latin typeface="Century Gothic" panose="020B0502020202020204" pitchFamily="34" charset="0"/>
                <a:cs typeface="Arial" panose="020B0604020202020204" pitchFamily="34" charset="0"/>
              </a:rPr>
              <a:t>art. 34-bis</a:t>
            </a:r>
            <a:endParaRPr lang="en-US" sz="1400" cap="small" dirty="0">
              <a:solidFill>
                <a:schemeClr val="bg1"/>
              </a:solidFill>
              <a:latin typeface="Century Gothic" panose="020B0502020202020204" pitchFamily="34" charset="0"/>
              <a:cs typeface="Arial" panose="020B0604020202020204" pitchFamily="34" charset="0"/>
            </a:endParaRPr>
          </a:p>
        </p:txBody>
      </p:sp>
      <p:sp>
        <p:nvSpPr>
          <p:cNvPr id="31" name="Text Box 7"/>
          <p:cNvSpPr txBox="1">
            <a:spLocks noChangeArrowheads="1"/>
          </p:cNvSpPr>
          <p:nvPr/>
        </p:nvSpPr>
        <p:spPr bwMode="auto">
          <a:xfrm>
            <a:off x="6038123" y="4841903"/>
            <a:ext cx="3816424" cy="57606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small" normalizeH="0" baseline="0" dirty="0" smtClean="0">
                <a:ln>
                  <a:noFill/>
                </a:ln>
                <a:solidFill>
                  <a:schemeClr val="bg1"/>
                </a:solidFill>
                <a:effectLst/>
                <a:latin typeface="Century Gothic" panose="020B0502020202020204" pitchFamily="34" charset="0"/>
                <a:cs typeface="Arial" panose="020B0604020202020204" pitchFamily="34" charset="0"/>
              </a:rPr>
              <a:t>Amministrazione giudiziaria dei beni aziendali</a:t>
            </a:r>
            <a:r>
              <a:rPr kumimoji="0" lang="it-IT" sz="1400" b="1" i="0" u="none" strike="noStrike" cap="small" normalizeH="0" dirty="0" smtClean="0">
                <a:ln>
                  <a:noFill/>
                </a:ln>
                <a:solidFill>
                  <a:schemeClr val="bg1"/>
                </a:solidFill>
                <a:effectLst/>
                <a:latin typeface="Century Gothic" panose="020B0502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lang="it-IT" sz="1400" b="1" cap="small" dirty="0" smtClean="0">
                <a:solidFill>
                  <a:schemeClr val="bg1"/>
                </a:solidFill>
                <a:latin typeface="Century Gothic" panose="020B0502020202020204" pitchFamily="34" charset="0"/>
                <a:cs typeface="Arial" panose="020B0604020202020204" pitchFamily="34" charset="0"/>
              </a:rPr>
              <a:t>art. 34</a:t>
            </a:r>
            <a:endParaRPr lang="en-US" sz="1400" cap="small" dirty="0">
              <a:solidFill>
                <a:schemeClr val="bg1"/>
              </a:solidFill>
              <a:latin typeface="Century Gothic" panose="020B0502020202020204" pitchFamily="34" charset="0"/>
              <a:cs typeface="Arial" panose="020B0604020202020204" pitchFamily="34" charset="0"/>
            </a:endParaRPr>
          </a:p>
        </p:txBody>
      </p:sp>
      <p:sp>
        <p:nvSpPr>
          <p:cNvPr id="32" name="Text Box 7"/>
          <p:cNvSpPr txBox="1">
            <a:spLocks noChangeArrowheads="1"/>
          </p:cNvSpPr>
          <p:nvPr/>
        </p:nvSpPr>
        <p:spPr bwMode="auto">
          <a:xfrm>
            <a:off x="2077683" y="4841903"/>
            <a:ext cx="3816424" cy="57606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small" normalizeH="0" baseline="0" dirty="0" smtClean="0">
                <a:ln>
                  <a:noFill/>
                </a:ln>
                <a:solidFill>
                  <a:schemeClr val="bg1"/>
                </a:solidFill>
                <a:effectLst/>
                <a:latin typeface="Century Gothic" panose="020B0502020202020204" pitchFamily="34" charset="0"/>
                <a:cs typeface="Arial" panose="020B0604020202020204" pitchFamily="34" charset="0"/>
              </a:rPr>
              <a:t>Amministrazione giudiziaria dei beni personali</a:t>
            </a:r>
            <a:endParaRPr kumimoji="0" lang="it-IT" sz="1400" b="1" i="0" u="none" strike="noStrike" cap="small" normalizeH="0" dirty="0" smtClean="0">
              <a:ln>
                <a:noFill/>
              </a:ln>
              <a:solidFill>
                <a:schemeClr val="bg1"/>
              </a:solidFill>
              <a:effectLst/>
              <a:latin typeface="Century Gothic" panose="020B0502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it-IT" sz="1400" b="1" cap="small" dirty="0" smtClean="0">
                <a:solidFill>
                  <a:schemeClr val="bg1"/>
                </a:solidFill>
                <a:latin typeface="Century Gothic" panose="020B0502020202020204" pitchFamily="34" charset="0"/>
                <a:cs typeface="Arial" panose="020B0604020202020204" pitchFamily="34" charset="0"/>
              </a:rPr>
              <a:t>art. 33</a:t>
            </a:r>
            <a:endParaRPr lang="en-US" sz="1400" cap="small" dirty="0">
              <a:solidFill>
                <a:schemeClr val="bg1"/>
              </a:solidFill>
              <a:latin typeface="Century Gothic" panose="020B0502020202020204" pitchFamily="34" charset="0"/>
              <a:cs typeface="Arial" panose="020B0604020202020204" pitchFamily="34" charset="0"/>
            </a:endParaRPr>
          </a:p>
        </p:txBody>
      </p:sp>
      <p:sp>
        <p:nvSpPr>
          <p:cNvPr id="33" name="Text Box 7"/>
          <p:cNvSpPr txBox="1">
            <a:spLocks noChangeArrowheads="1"/>
          </p:cNvSpPr>
          <p:nvPr/>
        </p:nvSpPr>
        <p:spPr bwMode="auto">
          <a:xfrm>
            <a:off x="3301819" y="3761783"/>
            <a:ext cx="5184576" cy="9073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small" normalizeH="0" baseline="0" dirty="0">
                <a:ln>
                  <a:noFill/>
                </a:ln>
                <a:solidFill>
                  <a:schemeClr val="bg1"/>
                </a:solidFill>
                <a:effectLst/>
                <a:latin typeface="Century Gothic" panose="020B0502020202020204" pitchFamily="34" charset="0"/>
                <a:cs typeface="Arial" panose="020B0604020202020204" pitchFamily="34" charset="0"/>
              </a:rPr>
              <a:t>Sequestro</a:t>
            </a:r>
            <a:r>
              <a:rPr kumimoji="0" lang="it-IT" sz="1600" b="1" i="0" u="none" strike="noStrike" cap="small" normalizeH="0" dirty="0">
                <a:ln>
                  <a:noFill/>
                </a:ln>
                <a:solidFill>
                  <a:schemeClr val="bg1"/>
                </a:solidFill>
                <a:effectLst/>
                <a:latin typeface="Century Gothic" panose="020B0502020202020204" pitchFamily="34" charset="0"/>
                <a:cs typeface="Arial" panose="020B0604020202020204" pitchFamily="34" charset="0"/>
              </a:rPr>
              <a:t> di Prevenzione</a:t>
            </a:r>
            <a:endParaRPr kumimoji="0" lang="it-IT" sz="1600" b="1" i="0" u="sng" strike="noStrike" cap="small" normalizeH="0" dirty="0">
              <a:ln>
                <a:noFill/>
              </a:ln>
              <a:solidFill>
                <a:schemeClr val="bg1"/>
              </a:solidFill>
              <a:effectLst/>
              <a:latin typeface="Century Gothic" panose="020B0502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sz="1600" cap="small" dirty="0">
                <a:solidFill>
                  <a:schemeClr val="bg1"/>
                </a:solidFill>
                <a:latin typeface="Century Gothic" panose="020B0502020202020204" pitchFamily="34" charset="0"/>
                <a:cs typeface="Arial" panose="020B0604020202020204" pitchFamily="34" charset="0"/>
              </a:rPr>
              <a:t>art. </a:t>
            </a:r>
            <a:r>
              <a:rPr lang="en-US" sz="1600" cap="small" dirty="0" smtClean="0">
                <a:solidFill>
                  <a:schemeClr val="bg1"/>
                </a:solidFill>
                <a:latin typeface="Century Gothic" panose="020B0502020202020204" pitchFamily="34" charset="0"/>
                <a:cs typeface="Arial" panose="020B0604020202020204" pitchFamily="34" charset="0"/>
              </a:rPr>
              <a:t>20</a:t>
            </a:r>
            <a:endParaRPr lang="en-US" sz="1600" cap="small" dirty="0">
              <a:solidFill>
                <a:schemeClr val="bg1"/>
              </a:solidFill>
              <a:latin typeface="Century Gothic" panose="020B0502020202020204" pitchFamily="34" charset="0"/>
              <a:cs typeface="Arial" panose="020B0604020202020204" pitchFamily="34" charset="0"/>
            </a:endParaRPr>
          </a:p>
          <a:p>
            <a:pPr lvl="0" algn="ctr" fontAlgn="base">
              <a:spcBef>
                <a:spcPct val="0"/>
              </a:spcBef>
              <a:spcAft>
                <a:spcPct val="0"/>
              </a:spcAft>
            </a:pPr>
            <a:r>
              <a:rPr lang="en-US" sz="1600" cap="small" dirty="0">
                <a:solidFill>
                  <a:schemeClr val="bg1"/>
                </a:solidFill>
                <a:latin typeface="Century Gothic" panose="020B0502020202020204" pitchFamily="34" charset="0"/>
                <a:cs typeface="Arial" panose="020B0604020202020204" pitchFamily="34" charset="0"/>
              </a:rPr>
              <a:t>art. 22 </a:t>
            </a:r>
            <a:r>
              <a:rPr lang="en-US" sz="1400" cap="small" dirty="0" smtClean="0">
                <a:solidFill>
                  <a:schemeClr val="bg1"/>
                </a:solidFill>
                <a:latin typeface="Century Gothic" panose="020B0502020202020204" pitchFamily="34" charset="0"/>
                <a:cs typeface="Arial" panose="020B0604020202020204" pitchFamily="34" charset="0"/>
              </a:rPr>
              <a:t>(</a:t>
            </a:r>
            <a:r>
              <a:rPr lang="en-US" sz="1400" cap="small" dirty="0">
                <a:solidFill>
                  <a:schemeClr val="bg1"/>
                </a:solidFill>
                <a:latin typeface="Century Gothic" panose="020B0502020202020204" pitchFamily="34" charset="0"/>
                <a:cs typeface="Arial" panose="020B0604020202020204" pitchFamily="34" charset="0"/>
              </a:rPr>
              <a:t>c.d. </a:t>
            </a:r>
            <a:r>
              <a:rPr lang="en-US" sz="1400" cap="small" dirty="0" err="1">
                <a:solidFill>
                  <a:schemeClr val="bg1"/>
                </a:solidFill>
                <a:latin typeface="Century Gothic" panose="020B0502020202020204" pitchFamily="34" charset="0"/>
                <a:cs typeface="Arial" panose="020B0604020202020204" pitchFamily="34" charset="0"/>
              </a:rPr>
              <a:t>sequestro</a:t>
            </a:r>
            <a:r>
              <a:rPr lang="en-US" sz="1400" cap="small" dirty="0">
                <a:solidFill>
                  <a:schemeClr val="bg1"/>
                </a:solidFill>
                <a:latin typeface="Century Gothic" panose="020B0502020202020204" pitchFamily="34" charset="0"/>
                <a:cs typeface="Arial" panose="020B0604020202020204" pitchFamily="34" charset="0"/>
              </a:rPr>
              <a:t> </a:t>
            </a:r>
            <a:r>
              <a:rPr lang="en-US" sz="1400" cap="small" dirty="0" err="1">
                <a:solidFill>
                  <a:schemeClr val="bg1"/>
                </a:solidFill>
                <a:latin typeface="Century Gothic" panose="020B0502020202020204" pitchFamily="34" charset="0"/>
                <a:cs typeface="Arial" panose="020B0604020202020204" pitchFamily="34" charset="0"/>
              </a:rPr>
              <a:t>anticipato</a:t>
            </a:r>
            <a:r>
              <a:rPr lang="en-US" sz="1400" cap="small" dirty="0">
                <a:solidFill>
                  <a:schemeClr val="bg1"/>
                </a:solidFill>
                <a:latin typeface="Century Gothic" panose="020B0502020202020204" pitchFamily="34" charset="0"/>
                <a:cs typeface="Arial" panose="020B0604020202020204" pitchFamily="34" charset="0"/>
              </a:rPr>
              <a:t>)</a:t>
            </a:r>
            <a:endParaRPr lang="en-US" sz="1600" cap="small" dirty="0">
              <a:solidFill>
                <a:schemeClr val="bg1"/>
              </a:solidFill>
              <a:latin typeface="Century Gothic" panose="020B0502020202020204" pitchFamily="34" charset="0"/>
              <a:cs typeface="Arial" panose="020B0604020202020204" pitchFamily="34" charset="0"/>
            </a:endParaRPr>
          </a:p>
        </p:txBody>
      </p:sp>
      <p:sp>
        <p:nvSpPr>
          <p:cNvPr id="34" name="Text Box 7"/>
          <p:cNvSpPr txBox="1">
            <a:spLocks noChangeArrowheads="1"/>
          </p:cNvSpPr>
          <p:nvPr/>
        </p:nvSpPr>
        <p:spPr bwMode="auto">
          <a:xfrm>
            <a:off x="4453947" y="2969695"/>
            <a:ext cx="2808312" cy="72008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small" normalizeH="0" baseline="0" dirty="0" smtClean="0">
                <a:ln>
                  <a:noFill/>
                </a:ln>
                <a:solidFill>
                  <a:schemeClr val="bg1"/>
                </a:solidFill>
                <a:effectLst/>
                <a:latin typeface="Century Gothic" panose="020B0502020202020204" pitchFamily="34" charset="0"/>
                <a:cs typeface="Arial" panose="020B0604020202020204" pitchFamily="34" charset="0"/>
              </a:rPr>
              <a:t>Cauzione (art. 31)</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small" normalizeH="0" baseline="0" dirty="0" smtClean="0">
                <a:ln>
                  <a:noFill/>
                </a:ln>
                <a:solidFill>
                  <a:schemeClr val="bg1"/>
                </a:solidFill>
                <a:effectLst/>
                <a:latin typeface="Century Gothic" panose="020B0502020202020204" pitchFamily="34" charset="0"/>
                <a:cs typeface="Arial" panose="020B0604020202020204" pitchFamily="34" charset="0"/>
              </a:rPr>
              <a:t>confisca</a:t>
            </a:r>
            <a:r>
              <a:rPr kumimoji="0" lang="it-IT" sz="1600" b="1" i="0" u="none" strike="noStrike" cap="small" normalizeH="0" dirty="0" smtClean="0">
                <a:ln>
                  <a:noFill/>
                </a:ln>
                <a:solidFill>
                  <a:schemeClr val="bg1"/>
                </a:solidFill>
                <a:effectLst/>
                <a:latin typeface="Century Gothic" panose="020B0502020202020204" pitchFamily="34" charset="0"/>
                <a:cs typeface="Arial" panose="020B0604020202020204" pitchFamily="34" charset="0"/>
              </a:rPr>
              <a:t> cauzione (art. 32)</a:t>
            </a:r>
            <a:endParaRPr lang="en-US" sz="1600" cap="small" dirty="0">
              <a:solidFill>
                <a:schemeClr val="bg1"/>
              </a:solidFill>
              <a:latin typeface="Century Gothic" panose="020B0502020202020204" pitchFamily="34" charset="0"/>
              <a:cs typeface="Arial" panose="020B0604020202020204" pitchFamily="34" charset="0"/>
            </a:endParaRPr>
          </a:p>
        </p:txBody>
      </p:sp>
      <p:sp>
        <p:nvSpPr>
          <p:cNvPr id="35" name="Text Box 7"/>
          <p:cNvSpPr txBox="1">
            <a:spLocks noChangeArrowheads="1"/>
          </p:cNvSpPr>
          <p:nvPr/>
        </p:nvSpPr>
        <p:spPr bwMode="auto">
          <a:xfrm>
            <a:off x="4669971" y="2177607"/>
            <a:ext cx="2448272" cy="57606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600" b="1" i="0" u="none" strike="noStrike" cap="small" normalizeH="0" baseline="0" dirty="0" smtClean="0">
                <a:ln>
                  <a:noFill/>
                </a:ln>
                <a:solidFill>
                  <a:schemeClr val="bg1"/>
                </a:solidFill>
                <a:effectLst/>
                <a:latin typeface="Century Gothic" panose="020B0502020202020204" pitchFamily="34" charset="0"/>
                <a:cs typeface="Arial" panose="020B0604020202020204" pitchFamily="34" charset="0"/>
              </a:rPr>
              <a:t>confisca</a:t>
            </a:r>
            <a:r>
              <a:rPr kumimoji="0" lang="it-IT" sz="1600" b="1" i="0" u="none" strike="noStrike" cap="small" normalizeH="0" dirty="0" smtClean="0">
                <a:ln>
                  <a:noFill/>
                </a:ln>
                <a:solidFill>
                  <a:schemeClr val="bg1"/>
                </a:solidFill>
                <a:effectLst/>
                <a:latin typeface="Century Gothic" panose="020B0502020202020204" pitchFamily="34" charset="0"/>
                <a:cs typeface="Arial" panose="020B0604020202020204" pitchFamily="34" charset="0"/>
              </a:rPr>
              <a:t> </a:t>
            </a:r>
            <a:r>
              <a:rPr kumimoji="0" lang="it-IT" sz="1600" b="1" i="0" u="none" strike="noStrike" cap="small" normalizeH="0" dirty="0">
                <a:ln>
                  <a:noFill/>
                </a:ln>
                <a:solidFill>
                  <a:schemeClr val="bg1"/>
                </a:solidFill>
                <a:effectLst/>
                <a:latin typeface="Century Gothic" panose="020B0502020202020204" pitchFamily="34" charset="0"/>
                <a:cs typeface="Arial" panose="020B0604020202020204" pitchFamily="34" charset="0"/>
              </a:rPr>
              <a:t>di Prevenzione</a:t>
            </a:r>
            <a:endParaRPr kumimoji="0" lang="it-IT" sz="1600" b="1" i="0" u="sng" strike="noStrike" cap="small" normalizeH="0" dirty="0">
              <a:ln>
                <a:noFill/>
              </a:ln>
              <a:solidFill>
                <a:schemeClr val="bg1"/>
              </a:solidFill>
              <a:effectLst/>
              <a:latin typeface="Century Gothic" panose="020B0502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sz="1600" cap="small" dirty="0">
                <a:solidFill>
                  <a:schemeClr val="bg1"/>
                </a:solidFill>
                <a:latin typeface="Century Gothic" panose="020B0502020202020204" pitchFamily="34" charset="0"/>
                <a:cs typeface="Arial" panose="020B0604020202020204" pitchFamily="34" charset="0"/>
              </a:rPr>
              <a:t>art. </a:t>
            </a:r>
            <a:r>
              <a:rPr lang="en-US" sz="1600" cap="small" dirty="0" smtClean="0">
                <a:solidFill>
                  <a:schemeClr val="bg1"/>
                </a:solidFill>
                <a:latin typeface="Century Gothic" panose="020B0502020202020204" pitchFamily="34" charset="0"/>
                <a:cs typeface="Arial" panose="020B0604020202020204" pitchFamily="34" charset="0"/>
              </a:rPr>
              <a:t>24</a:t>
            </a:r>
            <a:endParaRPr lang="en-US" sz="1600" cap="small" dirty="0">
              <a:solidFill>
                <a:schemeClr val="bg1"/>
              </a:solidFill>
              <a:latin typeface="Century Gothic" panose="020B0502020202020204" pitchFamily="34" charset="0"/>
              <a:cs typeface="Arial" panose="020B0604020202020204" pitchFamily="34" charset="0"/>
            </a:endParaRPr>
          </a:p>
        </p:txBody>
      </p:sp>
      <p:sp>
        <p:nvSpPr>
          <p:cNvPr id="36" name="Parentesi graffa chiusa 35"/>
          <p:cNvSpPr/>
          <p:nvPr/>
        </p:nvSpPr>
        <p:spPr>
          <a:xfrm>
            <a:off x="8198363" y="2033591"/>
            <a:ext cx="2016224" cy="2736304"/>
          </a:xfrm>
          <a:prstGeom prst="rightBrace">
            <a:avLst>
              <a:gd name="adj1" fmla="val 15314"/>
              <a:gd name="adj2" fmla="val 51278"/>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it-IT"/>
          </a:p>
        </p:txBody>
      </p:sp>
      <p:sp>
        <p:nvSpPr>
          <p:cNvPr id="37" name="CasellaDiTesto 36"/>
          <p:cNvSpPr txBox="1"/>
          <p:nvPr/>
        </p:nvSpPr>
        <p:spPr>
          <a:xfrm>
            <a:off x="10142579" y="3113711"/>
            <a:ext cx="1440160" cy="646331"/>
          </a:xfrm>
          <a:prstGeom prst="rect">
            <a:avLst/>
          </a:prstGeom>
          <a:noFill/>
        </p:spPr>
        <p:txBody>
          <a:bodyPr wrap="square" rtlCol="0">
            <a:spAutoFit/>
          </a:bodyPr>
          <a:lstStyle/>
          <a:p>
            <a:pPr algn="ctr"/>
            <a:r>
              <a:rPr lang="it-IT" b="1" cap="small" dirty="0" smtClean="0">
                <a:latin typeface="Century Gothic" panose="020B0502020202020204" pitchFamily="34" charset="0"/>
              </a:rPr>
              <a:t>Misure ablative</a:t>
            </a:r>
            <a:endParaRPr lang="it-IT" b="1" cap="small" dirty="0">
              <a:latin typeface="Century Gothic" panose="020B0502020202020204" pitchFamily="34" charset="0"/>
            </a:endParaRPr>
          </a:p>
        </p:txBody>
      </p:sp>
      <p:sp>
        <p:nvSpPr>
          <p:cNvPr id="38" name="Parentesi graffa chiusa 37"/>
          <p:cNvSpPr/>
          <p:nvPr/>
        </p:nvSpPr>
        <p:spPr>
          <a:xfrm rot="10800000">
            <a:off x="997563" y="4697887"/>
            <a:ext cx="1368152" cy="1313047"/>
          </a:xfrm>
          <a:prstGeom prst="rightBrace">
            <a:avLst>
              <a:gd name="adj1" fmla="val 15314"/>
              <a:gd name="adj2" fmla="val 51278"/>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it-IT"/>
          </a:p>
        </p:txBody>
      </p:sp>
      <p:sp>
        <p:nvSpPr>
          <p:cNvPr id="39" name="CasellaDiTesto 38"/>
          <p:cNvSpPr txBox="1"/>
          <p:nvPr/>
        </p:nvSpPr>
        <p:spPr>
          <a:xfrm>
            <a:off x="51317" y="4841903"/>
            <a:ext cx="1152128" cy="923330"/>
          </a:xfrm>
          <a:prstGeom prst="rect">
            <a:avLst/>
          </a:prstGeom>
          <a:noFill/>
        </p:spPr>
        <p:txBody>
          <a:bodyPr wrap="square" rtlCol="0">
            <a:spAutoFit/>
          </a:bodyPr>
          <a:lstStyle/>
          <a:p>
            <a:pPr algn="ctr"/>
            <a:r>
              <a:rPr lang="it-IT" b="1" cap="small" dirty="0" smtClean="0">
                <a:latin typeface="Century Gothic" panose="020B0502020202020204" pitchFamily="34" charset="0"/>
              </a:rPr>
              <a:t>Misure</a:t>
            </a:r>
          </a:p>
          <a:p>
            <a:pPr algn="ctr"/>
            <a:r>
              <a:rPr lang="it-IT" b="1" cap="small" dirty="0" smtClean="0">
                <a:latin typeface="Century Gothic" panose="020B0502020202020204" pitchFamily="34" charset="0"/>
              </a:rPr>
              <a:t>non ablative</a:t>
            </a:r>
            <a:endParaRPr lang="it-IT" b="1" cap="small" dirty="0">
              <a:latin typeface="Century Gothic" panose="020B0502020202020204" pitchFamily="34" charset="0"/>
            </a:endParaRPr>
          </a:p>
        </p:txBody>
      </p:sp>
    </p:spTree>
    <p:extLst>
      <p:ext uri="{BB962C8B-B14F-4D97-AF65-F5344CB8AC3E}">
        <p14:creationId xmlns:p14="http://schemas.microsoft.com/office/powerpoint/2010/main" val="319067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500" fill="hold"/>
                                        <p:tgtEl>
                                          <p:spTgt spid="32"/>
                                        </p:tgtEl>
                                        <p:attrNameLst>
                                          <p:attrName>ppt_x</p:attrName>
                                        </p:attrNameLst>
                                      </p:cBhvr>
                                      <p:tavLst>
                                        <p:tav tm="0">
                                          <p:val>
                                            <p:strVal val="#ppt_x"/>
                                          </p:val>
                                        </p:tav>
                                        <p:tav tm="100000">
                                          <p:val>
                                            <p:strVal val="#ppt_x"/>
                                          </p:val>
                                        </p:tav>
                                      </p:tavLst>
                                    </p:anim>
                                    <p:anim calcmode="lin" valueType="num">
                                      <p:cBhvr additive="base">
                                        <p:cTn id="15" dur="500" fill="hold"/>
                                        <p:tgtEl>
                                          <p:spTgt spid="3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500" fill="hold"/>
                                        <p:tgtEl>
                                          <p:spTgt spid="38"/>
                                        </p:tgtEl>
                                        <p:attrNameLst>
                                          <p:attrName>ppt_x</p:attrName>
                                        </p:attrNameLst>
                                      </p:cBhvr>
                                      <p:tavLst>
                                        <p:tav tm="0">
                                          <p:val>
                                            <p:strVal val="#ppt_x"/>
                                          </p:val>
                                        </p:tav>
                                        <p:tav tm="100000">
                                          <p:val>
                                            <p:strVal val="#ppt_x"/>
                                          </p:val>
                                        </p:tav>
                                      </p:tavLst>
                                    </p:anim>
                                    <p:anim calcmode="lin" valueType="num">
                                      <p:cBhvr additive="base">
                                        <p:cTn id="2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500" fill="hold"/>
                                        <p:tgtEl>
                                          <p:spTgt spid="34"/>
                                        </p:tgtEl>
                                        <p:attrNameLst>
                                          <p:attrName>ppt_x</p:attrName>
                                        </p:attrNameLst>
                                      </p:cBhvr>
                                      <p:tavLst>
                                        <p:tav tm="0">
                                          <p:val>
                                            <p:strVal val="#ppt_x"/>
                                          </p:val>
                                        </p:tav>
                                        <p:tav tm="100000">
                                          <p:val>
                                            <p:strVal val="#ppt_x"/>
                                          </p:val>
                                        </p:tav>
                                      </p:tavLst>
                                    </p:anim>
                                    <p:anim calcmode="lin" valueType="num">
                                      <p:cBhvr additive="base">
                                        <p:cTn id="37" dur="500" fill="hold"/>
                                        <p:tgtEl>
                                          <p:spTgt spid="3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ppt_x"/>
                                          </p:val>
                                        </p:tav>
                                        <p:tav tm="100000">
                                          <p:val>
                                            <p:strVal val="#ppt_x"/>
                                          </p:val>
                                        </p:tav>
                                      </p:tavLst>
                                    </p:anim>
                                    <p:anim calcmode="lin" valueType="num">
                                      <p:cBhvr additive="base">
                                        <p:cTn id="41" dur="500" fill="hold"/>
                                        <p:tgtEl>
                                          <p:spTgt spid="3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500" fill="hold"/>
                                        <p:tgtEl>
                                          <p:spTgt spid="36"/>
                                        </p:tgtEl>
                                        <p:attrNameLst>
                                          <p:attrName>ppt_x</p:attrName>
                                        </p:attrNameLst>
                                      </p:cBhvr>
                                      <p:tavLst>
                                        <p:tav tm="0">
                                          <p:val>
                                            <p:strVal val="#ppt_x"/>
                                          </p:val>
                                        </p:tav>
                                        <p:tav tm="100000">
                                          <p:val>
                                            <p:strVal val="#ppt_x"/>
                                          </p:val>
                                        </p:tav>
                                      </p:tavLst>
                                    </p:anim>
                                    <p:anim calcmode="lin" valueType="num">
                                      <p:cBhvr additive="base">
                                        <p:cTn id="45" dur="500" fill="hold"/>
                                        <p:tgtEl>
                                          <p:spTgt spid="3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additive="base">
                                        <p:cTn id="48" dur="500" fill="hold"/>
                                        <p:tgtEl>
                                          <p:spTgt spid="37"/>
                                        </p:tgtEl>
                                        <p:attrNameLst>
                                          <p:attrName>ppt_x</p:attrName>
                                        </p:attrNameLst>
                                      </p:cBhvr>
                                      <p:tavLst>
                                        <p:tav tm="0">
                                          <p:val>
                                            <p:strVal val="#ppt_x"/>
                                          </p:val>
                                        </p:tav>
                                        <p:tav tm="100000">
                                          <p:val>
                                            <p:strVal val="#ppt_x"/>
                                          </p:val>
                                        </p:tav>
                                      </p:tavLst>
                                    </p:anim>
                                    <p:anim calcmode="lin" valueType="num">
                                      <p:cBhvr additive="base">
                                        <p:cTn id="49" dur="500" fill="hold"/>
                                        <p:tgtEl>
                                          <p:spTgt spid="37"/>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additive="base">
                                        <p:cTn id="52" dur="500" fill="hold"/>
                                        <p:tgtEl>
                                          <p:spTgt spid="39"/>
                                        </p:tgtEl>
                                        <p:attrNameLst>
                                          <p:attrName>ppt_x</p:attrName>
                                        </p:attrNameLst>
                                      </p:cBhvr>
                                      <p:tavLst>
                                        <p:tav tm="0">
                                          <p:val>
                                            <p:strVal val="#ppt_x"/>
                                          </p:val>
                                        </p:tav>
                                        <p:tav tm="100000">
                                          <p:val>
                                            <p:strVal val="#ppt_x"/>
                                          </p:val>
                                        </p:tav>
                                      </p:tavLst>
                                    </p:anim>
                                    <p:anim calcmode="lin" valueType="num">
                                      <p:cBhvr additive="base">
                                        <p:cTn id="5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p:bldP spid="38" grpId="0" animBg="1"/>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524596" y="69169"/>
            <a:ext cx="8670208" cy="400110"/>
          </a:xfrm>
          <a:prstGeom prst="rect">
            <a:avLst/>
          </a:prstGeom>
          <a:noFill/>
        </p:spPr>
        <p:txBody>
          <a:bodyPr wrap="square" rtlCol="0">
            <a:spAutoFit/>
          </a:bodyPr>
          <a:lstStyle/>
          <a:p>
            <a:pPr algn="ctr"/>
            <a:r>
              <a:rPr lang="it-IT" sz="2000" b="1" i="1" dirty="0" smtClean="0">
                <a:effectLst>
                  <a:outerShdw blurRad="38100" dist="38100" dir="2700000" algn="tl">
                    <a:srgbClr val="000000">
                      <a:alpha val="43137"/>
                    </a:srgbClr>
                  </a:outerShdw>
                </a:effectLst>
                <a:latin typeface="Bebas Neue" panose="020B0606020202050201"/>
              </a:rPr>
              <a:t>MISURE DI PREVENZIONE PATRIMONIALI NON ABLATIVE: ESITI ART. 34 CAM</a:t>
            </a:r>
            <a:endParaRPr lang="it-IT" sz="2000" b="1" i="1" dirty="0">
              <a:effectLst>
                <a:outerShdw blurRad="38100" dist="38100" dir="2700000" algn="tl">
                  <a:srgbClr val="000000">
                    <a:alpha val="43137"/>
                  </a:srgbClr>
                </a:outerShdw>
              </a:effectLst>
              <a:latin typeface="Bebas Neue" panose="020B0606020202050201"/>
            </a:endParaRPr>
          </a:p>
        </p:txBody>
      </p:sp>
      <p:pic>
        <p:nvPicPr>
          <p:cNvPr id="51" name="Immagine 50">
            <a:extLst>
              <a:ext uri="{FF2B5EF4-FFF2-40B4-BE49-F238E27FC236}">
                <a16:creationId xmlns:a16="http://schemas.microsoft.com/office/drawing/2014/main" id="{72202A4A-25C9-4B4C-87BD-3FE019A8DB37}"/>
              </a:ext>
            </a:extLst>
          </p:cNvPr>
          <p:cNvPicPr/>
          <p:nvPr/>
        </p:nvPicPr>
        <p:blipFill rotWithShape="1">
          <a:blip r:embed="rId2">
            <a:duotone>
              <a:schemeClr val="accent2">
                <a:shade val="45000"/>
                <a:satMod val="135000"/>
              </a:schemeClr>
              <a:prstClr val="white"/>
            </a:duotone>
          </a:blip>
          <a:srcRect l="40153" t="38001" r="24674" b="28242"/>
          <a:stretch/>
        </p:blipFill>
        <p:spPr bwMode="auto">
          <a:xfrm>
            <a:off x="452882" y="114977"/>
            <a:ext cx="1002685" cy="258039"/>
          </a:xfrm>
          <a:prstGeom prst="rect">
            <a:avLst/>
          </a:prstGeom>
          <a:ln>
            <a:noFill/>
          </a:ln>
          <a:extLst>
            <a:ext uri="{53640926-AAD7-44D8-BBD7-CCE9431645EC}">
              <a14:shadowObscured xmlns:a14="http://schemas.microsoft.com/office/drawing/2010/main"/>
            </a:ext>
          </a:extLst>
        </p:spPr>
      </p:pic>
      <p:sp>
        <p:nvSpPr>
          <p:cNvPr id="7" name="Rettangolo 6"/>
          <p:cNvSpPr/>
          <p:nvPr/>
        </p:nvSpPr>
        <p:spPr>
          <a:xfrm>
            <a:off x="10151990" y="597226"/>
            <a:ext cx="2040010" cy="1862048"/>
          </a:xfrm>
          <a:prstGeom prst="rect">
            <a:avLst/>
          </a:prstGeom>
        </p:spPr>
        <p:txBody>
          <a:bodyPr wrap="square">
            <a:spAutoFit/>
          </a:bodyPr>
          <a:lstStyle/>
          <a:p>
            <a:r>
              <a:rPr lang="it-IT" sz="11500" dirty="0" smtClean="0">
                <a:solidFill>
                  <a:schemeClr val="tx2">
                    <a:lumMod val="60000"/>
                    <a:lumOff val="40000"/>
                  </a:schemeClr>
                </a:solidFill>
                <a:sym typeface="Webdings" panose="05030102010509060703" pitchFamily="18" charset="2"/>
              </a:rPr>
              <a:t> </a:t>
            </a:r>
            <a:endParaRPr lang="it-IT" sz="11500" dirty="0">
              <a:solidFill>
                <a:schemeClr val="tx2">
                  <a:lumMod val="60000"/>
                  <a:lumOff val="40000"/>
                </a:schemeClr>
              </a:solidFill>
            </a:endParaRPr>
          </a:p>
        </p:txBody>
      </p:sp>
      <p:pic>
        <p:nvPicPr>
          <p:cNvPr id="11" name="Immagin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748" y="629478"/>
            <a:ext cx="10522226" cy="6056244"/>
          </a:xfrm>
          <a:prstGeom prst="rect">
            <a:avLst/>
          </a:prstGeom>
          <a:noFill/>
          <a:ln>
            <a:noFill/>
          </a:ln>
        </p:spPr>
      </p:pic>
    </p:spTree>
    <p:extLst>
      <p:ext uri="{BB962C8B-B14F-4D97-AF65-F5344CB8AC3E}">
        <p14:creationId xmlns:p14="http://schemas.microsoft.com/office/powerpoint/2010/main" val="118305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p:cNvSpPr txBox="1"/>
          <p:nvPr/>
        </p:nvSpPr>
        <p:spPr>
          <a:xfrm>
            <a:off x="193117" y="57639"/>
            <a:ext cx="11998883" cy="369332"/>
          </a:xfrm>
          <a:prstGeom prst="rect">
            <a:avLst/>
          </a:prstGeom>
          <a:noFill/>
        </p:spPr>
        <p:txBody>
          <a:bodyPr wrap="square" rtlCol="0">
            <a:spAutoFit/>
          </a:bodyPr>
          <a:lstStyle/>
          <a:p>
            <a:pPr algn="ctr"/>
            <a:r>
              <a:rPr lang="it-IT" b="1" i="1" dirty="0" smtClean="0">
                <a:effectLst>
                  <a:outerShdw blurRad="38100" dist="38100" dir="2700000" algn="tl">
                    <a:srgbClr val="000000">
                      <a:alpha val="43137"/>
                    </a:srgbClr>
                  </a:outerShdw>
                </a:effectLst>
                <a:latin typeface="Bebas Neue" panose="020B0606020202050201"/>
              </a:rPr>
              <a:t>le </a:t>
            </a:r>
            <a:r>
              <a:rPr lang="it-IT" b="1" i="1" dirty="0">
                <a:solidFill>
                  <a:srgbClr val="8E0000"/>
                </a:solidFill>
                <a:effectLst>
                  <a:outerShdw blurRad="38100" dist="38100" dir="2700000" algn="tl">
                    <a:srgbClr val="000000">
                      <a:alpha val="43137"/>
                    </a:srgbClr>
                  </a:outerShdw>
                </a:effectLst>
                <a:latin typeface="Bebas Neue" panose="020B0606020202050201"/>
              </a:rPr>
              <a:t>situazioni sintomatiche </a:t>
            </a:r>
            <a:r>
              <a:rPr lang="it-IT" b="1" i="1" dirty="0">
                <a:effectLst>
                  <a:outerShdw blurRad="38100" dist="38100" dir="2700000" algn="tl">
                    <a:srgbClr val="000000">
                      <a:alpha val="43137"/>
                    </a:srgbClr>
                  </a:outerShdw>
                </a:effectLst>
                <a:latin typeface="Bebas Neue" panose="020B0606020202050201"/>
              </a:rPr>
              <a:t>di infiltrazione </a:t>
            </a:r>
            <a:r>
              <a:rPr lang="it-IT" b="1" i="1" dirty="0" smtClean="0">
                <a:effectLst>
                  <a:outerShdw blurRad="38100" dist="38100" dir="2700000" algn="tl">
                    <a:srgbClr val="000000">
                      <a:alpha val="43137"/>
                    </a:srgbClr>
                  </a:outerShdw>
                </a:effectLst>
                <a:latin typeface="Bebas Neue" panose="020B0606020202050201"/>
              </a:rPr>
              <a:t>mafiosa</a:t>
            </a:r>
            <a:endParaRPr lang="it-IT" b="1" i="1" dirty="0">
              <a:effectLst>
                <a:outerShdw blurRad="38100" dist="38100" dir="2700000" algn="tl">
                  <a:srgbClr val="000000">
                    <a:alpha val="43137"/>
                  </a:srgbClr>
                </a:outerShdw>
              </a:effectLst>
              <a:latin typeface="Bebas Neue" panose="020B0606020202050201"/>
            </a:endParaRPr>
          </a:p>
        </p:txBody>
      </p:sp>
      <p:sp>
        <p:nvSpPr>
          <p:cNvPr id="15" name="Rettangolo 14"/>
          <p:cNvSpPr/>
          <p:nvPr/>
        </p:nvSpPr>
        <p:spPr>
          <a:xfrm>
            <a:off x="292003" y="631589"/>
            <a:ext cx="11607994" cy="4524315"/>
          </a:xfrm>
          <a:prstGeom prst="rect">
            <a:avLst/>
          </a:prstGeom>
        </p:spPr>
        <p:txBody>
          <a:bodyPr wrap="square">
            <a:spAutoFit/>
          </a:bodyPr>
          <a:lstStyle/>
          <a:p>
            <a:pPr algn="just"/>
            <a:endParaRPr lang="it-IT" dirty="0" smtClean="0">
              <a:latin typeface="Bebas Neue" panose="020B0606020202050201"/>
              <a:cs typeface="Arial" panose="020B0604020202020204" pitchFamily="34" charset="0"/>
            </a:endParaRPr>
          </a:p>
          <a:p>
            <a:pPr marL="342900" indent="-342900" algn="just">
              <a:buFont typeface="+mj-lt"/>
              <a:buAutoNum type="alphaUcPeriod"/>
            </a:pPr>
            <a:r>
              <a:rPr lang="it-IT" b="1" dirty="0" smtClean="0">
                <a:latin typeface="Bebas Neue" panose="020B0606020202050201"/>
                <a:cs typeface="Arial" panose="020B0604020202020204" pitchFamily="34" charset="0"/>
              </a:rPr>
              <a:t>l’esistenza </a:t>
            </a:r>
            <a:r>
              <a:rPr lang="it-IT" b="1" dirty="0">
                <a:latin typeface="Bebas Neue" panose="020B0606020202050201"/>
                <a:cs typeface="Arial" panose="020B0604020202020204" pitchFamily="34" charset="0"/>
              </a:rPr>
              <a:t>di legami affettivi </a:t>
            </a:r>
            <a:r>
              <a:rPr lang="it-IT" dirty="0">
                <a:latin typeface="Bebas Neue" panose="020B0606020202050201"/>
                <a:cs typeface="Arial" panose="020B0604020202020204" pitchFamily="34" charset="0"/>
              </a:rPr>
              <a:t>che rivelino una regia familiare dell’impresa, considerata anche la struttura “familiare” </a:t>
            </a:r>
            <a:r>
              <a:rPr lang="it-IT" dirty="0" smtClean="0">
                <a:latin typeface="Bebas Neue" panose="020B0606020202050201"/>
                <a:cs typeface="Arial" panose="020B0604020202020204" pitchFamily="34" charset="0"/>
              </a:rPr>
              <a:t>delle </a:t>
            </a:r>
            <a:r>
              <a:rPr lang="it-IT" dirty="0">
                <a:latin typeface="Bebas Neue" panose="020B0606020202050201"/>
                <a:cs typeface="Arial" panose="020B0604020202020204" pitchFamily="34" charset="0"/>
              </a:rPr>
              <a:t>associazioni mafiose; </a:t>
            </a:r>
            <a:endParaRPr lang="it-IT" dirty="0" smtClean="0">
              <a:latin typeface="Bebas Neue" panose="020B0606020202050201"/>
              <a:cs typeface="Arial" panose="020B0604020202020204" pitchFamily="34" charset="0"/>
            </a:endParaRPr>
          </a:p>
          <a:p>
            <a:pPr marL="342900" indent="-342900" algn="just">
              <a:buFont typeface="+mj-lt"/>
              <a:buAutoNum type="alphaUcPeriod"/>
            </a:pPr>
            <a:r>
              <a:rPr lang="it-IT" b="1" dirty="0" smtClean="0">
                <a:latin typeface="Bebas Neue" panose="020B0606020202050201"/>
                <a:cs typeface="Arial" panose="020B0604020202020204" pitchFamily="34" charset="0"/>
              </a:rPr>
              <a:t>le </a:t>
            </a:r>
            <a:r>
              <a:rPr lang="it-IT" b="1" dirty="0">
                <a:latin typeface="Bebas Neue" panose="020B0606020202050201"/>
                <a:cs typeface="Arial" panose="020B0604020202020204" pitchFamily="34" charset="0"/>
              </a:rPr>
              <a:t>vicende societarie anomale</a:t>
            </a:r>
            <a:r>
              <a:rPr lang="it-IT" dirty="0">
                <a:latin typeface="Bebas Neue" panose="020B0606020202050201"/>
                <a:cs typeface="Arial" panose="020B0604020202020204" pitchFamily="34" charset="0"/>
              </a:rPr>
              <a:t>, come i walzer nelle cariche sociali occupate e rivestite, a rotazione, sempre </a:t>
            </a:r>
            <a:r>
              <a:rPr lang="it-IT" dirty="0" smtClean="0">
                <a:latin typeface="Bebas Neue" panose="020B0606020202050201"/>
                <a:cs typeface="Arial" panose="020B0604020202020204" pitchFamily="34" charset="0"/>
              </a:rPr>
              <a:t>dai </a:t>
            </a:r>
            <a:r>
              <a:rPr lang="it-IT" dirty="0">
                <a:latin typeface="Bebas Neue" panose="020B0606020202050201"/>
                <a:cs typeface="Arial" panose="020B0604020202020204" pitchFamily="34" charset="0"/>
              </a:rPr>
              <a:t>medesimi soggetti o da </a:t>
            </a:r>
            <a:r>
              <a:rPr lang="it-IT" dirty="0" smtClean="0">
                <a:latin typeface="Bebas Neue" panose="020B0606020202050201"/>
                <a:cs typeface="Arial" panose="020B0604020202020204" pitchFamily="34" charset="0"/>
              </a:rPr>
              <a:t>prestanome</a:t>
            </a:r>
            <a:r>
              <a:rPr lang="it-IT" dirty="0">
                <a:latin typeface="Bebas Neue" panose="020B0606020202050201"/>
                <a:cs typeface="Arial" panose="020B0604020202020204" pitchFamily="34" charset="0"/>
              </a:rPr>
              <a:t> </a:t>
            </a:r>
            <a:r>
              <a:rPr lang="it-IT" dirty="0" smtClean="0">
                <a:latin typeface="Bebas Neue" panose="020B0606020202050201"/>
                <a:cs typeface="Arial" panose="020B0604020202020204" pitchFamily="34" charset="0"/>
              </a:rPr>
              <a:t>(ma anche compagini societarie anomale per soggetto – es. età – o per provenienza territoriale); </a:t>
            </a:r>
            <a:endParaRPr lang="it-IT" dirty="0" smtClean="0">
              <a:latin typeface="Bebas Neue" panose="020B0606020202050201"/>
              <a:cs typeface="Arial" panose="020B0604020202020204" pitchFamily="34" charset="0"/>
            </a:endParaRPr>
          </a:p>
          <a:p>
            <a:pPr marL="342900" indent="-342900" algn="just">
              <a:buFont typeface="+mj-lt"/>
              <a:buAutoNum type="alphaUcPeriod"/>
            </a:pPr>
            <a:r>
              <a:rPr lang="it-IT" b="1" dirty="0" smtClean="0">
                <a:latin typeface="Bebas Neue" panose="020B0606020202050201"/>
                <a:cs typeface="Arial" panose="020B0604020202020204" pitchFamily="34" charset="0"/>
              </a:rPr>
              <a:t>le </a:t>
            </a:r>
            <a:r>
              <a:rPr lang="it-IT" b="1" dirty="0">
                <a:latin typeface="Bebas Neue" panose="020B0606020202050201"/>
                <a:cs typeface="Arial" panose="020B0604020202020204" pitchFamily="34" charset="0"/>
              </a:rPr>
              <a:t>frequentazioni ripetute con soggetti malavitosi </a:t>
            </a:r>
            <a:r>
              <a:rPr lang="it-IT" dirty="0">
                <a:latin typeface="Bebas Neue" panose="020B0606020202050201"/>
                <a:cs typeface="Arial" panose="020B0604020202020204" pitchFamily="34" charset="0"/>
              </a:rPr>
              <a:t>disvelanti una costante vicinanza alle locali </a:t>
            </a:r>
            <a:r>
              <a:rPr lang="it-IT" dirty="0" smtClean="0">
                <a:latin typeface="Bebas Neue" panose="020B0606020202050201"/>
                <a:cs typeface="Arial" panose="020B0604020202020204" pitchFamily="34" charset="0"/>
              </a:rPr>
              <a:t>cosche;</a:t>
            </a:r>
          </a:p>
          <a:p>
            <a:pPr marL="342900" indent="-342900" algn="just">
              <a:buFont typeface="+mj-lt"/>
              <a:buAutoNum type="alphaUcPeriod"/>
            </a:pPr>
            <a:r>
              <a:rPr lang="it-IT" b="1" dirty="0" smtClean="0">
                <a:latin typeface="Bebas Neue" panose="020B0606020202050201"/>
                <a:cs typeface="Arial" panose="020B0604020202020204" pitchFamily="34" charset="0"/>
              </a:rPr>
              <a:t>i </a:t>
            </a:r>
            <a:r>
              <a:rPr lang="it-IT" b="1" dirty="0">
                <a:latin typeface="Bebas Neue" panose="020B0606020202050201"/>
                <a:cs typeface="Arial" panose="020B0604020202020204" pitchFamily="34" charset="0"/>
              </a:rPr>
              <a:t>rapporti di cointeressenza economica e di compartecipazione societaria con soggetti malavitosi o imprese già colpite da provvedimenti antimafia</a:t>
            </a:r>
            <a:r>
              <a:rPr lang="it-IT" dirty="0">
                <a:latin typeface="Bebas Neue" panose="020B0606020202050201"/>
                <a:cs typeface="Arial" panose="020B0604020202020204" pitchFamily="34" charset="0"/>
              </a:rPr>
              <a:t>, secondo la nota teoria del </a:t>
            </a:r>
            <a:r>
              <a:rPr lang="it-IT" dirty="0" smtClean="0">
                <a:latin typeface="Bebas Neue" panose="020B0606020202050201"/>
                <a:cs typeface="Arial" panose="020B0604020202020204" pitchFamily="34" charset="0"/>
              </a:rPr>
              <a:t>contagio (</a:t>
            </a:r>
            <a:r>
              <a:rPr lang="it-IT" dirty="0">
                <a:latin typeface="Bebas Neue" panose="020B0606020202050201"/>
              </a:rPr>
              <a:t>Sulla teoria del c.d. contagio v., in particolare, </a:t>
            </a:r>
            <a:r>
              <a:rPr lang="it-IT" dirty="0" err="1">
                <a:latin typeface="Bebas Neue" panose="020B0606020202050201"/>
              </a:rPr>
              <a:t>Cons</a:t>
            </a:r>
            <a:r>
              <a:rPr lang="it-IT" dirty="0">
                <a:latin typeface="Bebas Neue" panose="020B0606020202050201"/>
              </a:rPr>
              <a:t>. St., sez. III, 22 giugno 2016, n. </a:t>
            </a:r>
            <a:r>
              <a:rPr lang="it-IT" dirty="0" smtClean="0">
                <a:latin typeface="Bebas Neue" panose="020B0606020202050201"/>
              </a:rPr>
              <a:t>2274).</a:t>
            </a:r>
          </a:p>
          <a:p>
            <a:pPr marL="342900" indent="-342900" algn="just">
              <a:buFont typeface="+mj-lt"/>
              <a:buAutoNum type="alphaUcPeriod"/>
            </a:pPr>
            <a:r>
              <a:rPr lang="it-IT" b="1" dirty="0" smtClean="0">
                <a:latin typeface="Bebas Neue" panose="020B0606020202050201"/>
                <a:cs typeface="Arial" panose="020B0604020202020204" pitchFamily="34" charset="0"/>
              </a:rPr>
              <a:t>le </a:t>
            </a:r>
            <a:r>
              <a:rPr lang="it-IT" b="1" dirty="0">
                <a:latin typeface="Bebas Neue" panose="020B0606020202050201"/>
                <a:cs typeface="Arial" panose="020B0604020202020204" pitchFamily="34" charset="0"/>
              </a:rPr>
              <a:t>condanne per i cc.dd. delitti-spia</a:t>
            </a:r>
            <a:r>
              <a:rPr lang="it-IT" dirty="0">
                <a:latin typeface="Bebas Neue" panose="020B0606020202050201"/>
                <a:cs typeface="Arial" panose="020B0604020202020204" pitchFamily="34" charset="0"/>
              </a:rPr>
              <a:t>, tra i quali, da ultimo, hanno assunto una particolare rilevanza, per lo sviluppo delle cc.dd. ecomafie e il crescente interesse delle associazioni criminali nella gestione del territorio, delle risorse energetiche e dei rifiuti, quelli ambientali, come il traffico illecito di rifiuti (art. 260 </a:t>
            </a:r>
            <a:r>
              <a:rPr lang="it-IT" dirty="0" smtClean="0">
                <a:latin typeface="Bebas Neue" panose="020B0606020202050201"/>
                <a:cs typeface="Arial" panose="020B0604020202020204" pitchFamily="34" charset="0"/>
              </a:rPr>
              <a:t>codice contratti pubblici</a:t>
            </a:r>
            <a:r>
              <a:rPr lang="it-IT" dirty="0" smtClean="0">
                <a:latin typeface="Bebas Neue" panose="020B0606020202050201"/>
                <a:cs typeface="Arial" panose="020B0604020202020204" pitchFamily="34" charset="0"/>
              </a:rPr>
              <a:t>);</a:t>
            </a:r>
          </a:p>
          <a:p>
            <a:pPr marL="342900" indent="-342900" algn="just">
              <a:buFont typeface="+mj-lt"/>
              <a:buAutoNum type="alphaUcPeriod"/>
            </a:pPr>
            <a:r>
              <a:rPr lang="it-IT" b="1" dirty="0" smtClean="0">
                <a:latin typeface="Bebas Neue" panose="020B0606020202050201"/>
                <a:cs typeface="Arial" panose="020B0604020202020204" pitchFamily="34" charset="0"/>
              </a:rPr>
              <a:t>Assunzione di dipendenti </a:t>
            </a:r>
            <a:r>
              <a:rPr lang="it-IT" dirty="0" smtClean="0">
                <a:latin typeface="Bebas Neue" panose="020B0606020202050201"/>
                <a:cs typeface="Arial" panose="020B0604020202020204" pitchFamily="34" charset="0"/>
              </a:rPr>
              <a:t>direttamente o indirettamente legati alle cosche;</a:t>
            </a:r>
          </a:p>
          <a:p>
            <a:pPr marL="342900" indent="-342900" algn="just">
              <a:buFont typeface="+mj-lt"/>
              <a:buAutoNum type="alphaUcPeriod"/>
            </a:pPr>
            <a:r>
              <a:rPr lang="it-IT" b="1" dirty="0" smtClean="0">
                <a:latin typeface="Bebas Neue" panose="020B0606020202050201"/>
                <a:cs typeface="Arial" panose="020B0604020202020204" pitchFamily="34" charset="0"/>
              </a:rPr>
              <a:t>Ricorso a forme contrattuali anomale nei contenuti </a:t>
            </a:r>
            <a:r>
              <a:rPr lang="it-IT" dirty="0" smtClean="0">
                <a:latin typeface="Bebas Neue" panose="020B0606020202050201"/>
                <a:cs typeface="Arial" panose="020B0604020202020204" pitchFamily="34" charset="0"/>
              </a:rPr>
              <a:t>(es. corrispettivo anomalo, quota percentuale sub-appalto anomala, etc);</a:t>
            </a:r>
          </a:p>
          <a:p>
            <a:pPr marL="342900" indent="-342900" algn="just">
              <a:buFont typeface="+mj-lt"/>
              <a:buAutoNum type="alphaUcPeriod"/>
            </a:pPr>
            <a:r>
              <a:rPr lang="it-IT" b="1" dirty="0" smtClean="0">
                <a:latin typeface="Bebas Neue" panose="020B0606020202050201"/>
                <a:cs typeface="Arial" panose="020B0604020202020204" pitchFamily="34" charset="0"/>
              </a:rPr>
              <a:t>Fattispecie contrattuali di per sé lecite ma utilizzate per eludere misure di prevenzione patrimoniali </a:t>
            </a:r>
            <a:r>
              <a:rPr lang="it-IT" dirty="0" smtClean="0">
                <a:latin typeface="Bebas Neue" panose="020B0606020202050201"/>
                <a:cs typeface="Arial" panose="020B0604020202020204" pitchFamily="34" charset="0"/>
              </a:rPr>
              <a:t>(es. cessione di azienda con patto di riservato dominio).</a:t>
            </a:r>
            <a:endParaRPr lang="it-IT" dirty="0">
              <a:latin typeface="Bebas Neue" panose="020B0606020202050201"/>
              <a:cs typeface="Arial" panose="020B0604020202020204" pitchFamily="34" charset="0"/>
            </a:endParaRPr>
          </a:p>
        </p:txBody>
      </p:sp>
      <p:pic>
        <p:nvPicPr>
          <p:cNvPr id="22" name="Immagine 21">
            <a:extLst>
              <a:ext uri="{FF2B5EF4-FFF2-40B4-BE49-F238E27FC236}">
                <a16:creationId xmlns:a16="http://schemas.microsoft.com/office/drawing/2014/main" id="{72202A4A-25C9-4B4C-87BD-3FE019A8DB37}"/>
              </a:ext>
            </a:extLst>
          </p:cNvPr>
          <p:cNvPicPr/>
          <p:nvPr/>
        </p:nvPicPr>
        <p:blipFill rotWithShape="1">
          <a:blip r:embed="rId2">
            <a:duotone>
              <a:schemeClr val="accent2">
                <a:shade val="45000"/>
                <a:satMod val="135000"/>
              </a:schemeClr>
              <a:prstClr val="white"/>
            </a:duotone>
          </a:blip>
          <a:srcRect l="40153" t="38001" r="24674" b="28242"/>
          <a:stretch/>
        </p:blipFill>
        <p:spPr bwMode="auto">
          <a:xfrm>
            <a:off x="5594657" y="6599961"/>
            <a:ext cx="1002685" cy="25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3881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80732" y="865770"/>
            <a:ext cx="11658984" cy="4154984"/>
          </a:xfrm>
          <a:prstGeom prst="rect">
            <a:avLst/>
          </a:prstGeom>
        </p:spPr>
        <p:txBody>
          <a:bodyPr wrap="square">
            <a:spAutoFit/>
          </a:bodyPr>
          <a:lstStyle/>
          <a:p>
            <a:pPr marL="342900" indent="-342900" algn="just">
              <a:buFont typeface="Wingdings" panose="05000000000000000000" pitchFamily="2" charset="2"/>
              <a:buChar char="ü"/>
            </a:pPr>
            <a:r>
              <a:rPr lang="it-IT" sz="2400" dirty="0" smtClean="0">
                <a:latin typeface="Bebas Neue" panose="020B0606020202050201"/>
                <a:cs typeface="Arial" panose="020B0604020202020204" pitchFamily="34" charset="0"/>
              </a:rPr>
              <a:t>Occorre </a:t>
            </a:r>
            <a:r>
              <a:rPr lang="it-IT" sz="2400" dirty="0">
                <a:latin typeface="Bebas Neue" panose="020B0606020202050201"/>
                <a:cs typeface="Arial" panose="020B0604020202020204" pitchFamily="34" charset="0"/>
              </a:rPr>
              <a:t>dimostrare il carattere oggettivo dell’apporto ausiliario degli imprenditori rispetto agli interessi mafiosi, nel senso che coloro che risultano titolari delle attività di agevolazione non possono affatto ritenersi “terzi” rispetto alla realizzazione di quegli interessi;</a:t>
            </a:r>
          </a:p>
          <a:p>
            <a:pPr marL="342900" indent="-342900" algn="just">
              <a:buFont typeface="Wingdings" panose="05000000000000000000" pitchFamily="2" charset="2"/>
              <a:buChar char="ü"/>
            </a:pPr>
            <a:endParaRPr lang="it-IT" sz="2400" dirty="0">
              <a:latin typeface="Bebas Neue" panose="020B0606020202050201"/>
              <a:cs typeface="Arial" panose="020B0604020202020204" pitchFamily="34" charset="0"/>
            </a:endParaRPr>
          </a:p>
          <a:p>
            <a:pPr marL="342900" indent="-342900" algn="just">
              <a:buFont typeface="Wingdings" panose="05000000000000000000" pitchFamily="2" charset="2"/>
              <a:buChar char="ü"/>
            </a:pPr>
            <a:r>
              <a:rPr lang="it-IT" sz="2400" dirty="0">
                <a:latin typeface="Bebas Neue" panose="020B0606020202050201"/>
                <a:cs typeface="Arial" panose="020B0604020202020204" pitchFamily="34" charset="0"/>
              </a:rPr>
              <a:t>è richiesto un apporto effettivo, seppur non tale da comportare la consapevolezza delle conseguenze che dalla condotta agevolatrice possono scaturire, sostanziandosi, quest’ultimo caso, in una condotta idonea ad applicare la diversa misura della confisca. </a:t>
            </a:r>
          </a:p>
          <a:p>
            <a:pPr marL="342900" indent="-342900" algn="just">
              <a:buFont typeface="Wingdings" panose="05000000000000000000" pitchFamily="2" charset="2"/>
              <a:buChar char="ü"/>
            </a:pPr>
            <a:endParaRPr lang="it-IT" sz="2400" dirty="0">
              <a:latin typeface="Bebas Neue" panose="020B0606020202050201"/>
              <a:cs typeface="Arial" panose="020B0604020202020204" pitchFamily="34" charset="0"/>
            </a:endParaRPr>
          </a:p>
          <a:p>
            <a:pPr marL="342900" indent="-342900" algn="just">
              <a:buFont typeface="Wingdings" panose="05000000000000000000" pitchFamily="2" charset="2"/>
              <a:buChar char="ü"/>
            </a:pPr>
            <a:r>
              <a:rPr lang="it-IT" sz="2400" dirty="0">
                <a:latin typeface="Bebas Neue" panose="020B0606020202050201"/>
                <a:cs typeface="Arial" panose="020B0604020202020204" pitchFamily="34" charset="0"/>
              </a:rPr>
              <a:t>L’agevolazione può quindi assumersi come parametro della contiguità, come indice rivelatore di </a:t>
            </a:r>
            <a:r>
              <a:rPr lang="it-IT" sz="2400" dirty="0">
                <a:solidFill>
                  <a:schemeClr val="accent3">
                    <a:lumMod val="75000"/>
                  </a:schemeClr>
                </a:solidFill>
                <a:latin typeface="Bebas Neue" panose="020B0606020202050201"/>
                <a:cs typeface="Arial" panose="020B0604020202020204" pitchFamily="34" charset="0"/>
              </a:rPr>
              <a:t>un sostanziale vantaggio economico da parte dell’impresa che favorisca un incremento patrimoniale di tipo funzionale o </a:t>
            </a:r>
            <a:r>
              <a:rPr lang="it-IT" sz="2400" dirty="0" smtClean="0">
                <a:solidFill>
                  <a:schemeClr val="accent3">
                    <a:lumMod val="75000"/>
                  </a:schemeClr>
                </a:solidFill>
                <a:latin typeface="Bebas Neue" panose="020B0606020202050201"/>
                <a:cs typeface="Arial" panose="020B0604020202020204" pitchFamily="34" charset="0"/>
              </a:rPr>
              <a:t>organizzativo</a:t>
            </a:r>
            <a:endParaRPr lang="it-IT" sz="2400" dirty="0">
              <a:solidFill>
                <a:schemeClr val="accent3">
                  <a:lumMod val="75000"/>
                </a:schemeClr>
              </a:solidFill>
              <a:latin typeface="Bebas Neue" panose="020B0606020202050201"/>
              <a:cs typeface="Arial" panose="020B0604020202020204" pitchFamily="34" charset="0"/>
            </a:endParaRPr>
          </a:p>
        </p:txBody>
      </p:sp>
      <p:sp>
        <p:nvSpPr>
          <p:cNvPr id="2" name="Rettangolo 1"/>
          <p:cNvSpPr/>
          <p:nvPr/>
        </p:nvSpPr>
        <p:spPr>
          <a:xfrm>
            <a:off x="4213909" y="0"/>
            <a:ext cx="3616696" cy="400110"/>
          </a:xfrm>
          <a:prstGeom prst="rect">
            <a:avLst/>
          </a:prstGeom>
        </p:spPr>
        <p:txBody>
          <a:bodyPr wrap="none">
            <a:spAutoFit/>
          </a:bodyPr>
          <a:lstStyle/>
          <a:p>
            <a:pPr algn="just"/>
            <a:r>
              <a:rPr lang="it-IT" sz="2000" b="1" i="1" dirty="0">
                <a:solidFill>
                  <a:srgbClr val="8E0000"/>
                </a:solidFill>
                <a:effectLst>
                  <a:outerShdw blurRad="38100" dist="38100" dir="2700000" algn="tl">
                    <a:srgbClr val="000000">
                      <a:alpha val="43137"/>
                    </a:srgbClr>
                  </a:outerShdw>
                </a:effectLst>
                <a:latin typeface="Bebas Neue" panose="020B0606020202050201"/>
              </a:rPr>
              <a:t>Concetto di agevolazione (teorico)</a:t>
            </a:r>
          </a:p>
        </p:txBody>
      </p:sp>
      <p:pic>
        <p:nvPicPr>
          <p:cNvPr id="7" name="Immagine 6">
            <a:extLst>
              <a:ext uri="{FF2B5EF4-FFF2-40B4-BE49-F238E27FC236}">
                <a16:creationId xmlns:a16="http://schemas.microsoft.com/office/drawing/2014/main" id="{72202A4A-25C9-4B4C-87BD-3FE019A8DB37}"/>
              </a:ext>
            </a:extLst>
          </p:cNvPr>
          <p:cNvPicPr/>
          <p:nvPr/>
        </p:nvPicPr>
        <p:blipFill rotWithShape="1">
          <a:blip r:embed="rId2">
            <a:duotone>
              <a:schemeClr val="accent2">
                <a:shade val="45000"/>
                <a:satMod val="135000"/>
              </a:schemeClr>
              <a:prstClr val="white"/>
            </a:duotone>
          </a:blip>
          <a:srcRect l="40153" t="38001" r="24674" b="28242"/>
          <a:stretch/>
        </p:blipFill>
        <p:spPr bwMode="auto">
          <a:xfrm>
            <a:off x="5594657" y="6599961"/>
            <a:ext cx="1002685" cy="25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39831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4003047" y="0"/>
            <a:ext cx="4562467" cy="461665"/>
          </a:xfrm>
          <a:prstGeom prst="rect">
            <a:avLst/>
          </a:prstGeom>
        </p:spPr>
        <p:txBody>
          <a:bodyPr wrap="none">
            <a:spAutoFit/>
          </a:bodyPr>
          <a:lstStyle/>
          <a:p>
            <a:pPr algn="just"/>
            <a:r>
              <a:rPr lang="it-IT" sz="2400" b="1" i="1" dirty="0">
                <a:solidFill>
                  <a:srgbClr val="8E0000"/>
                </a:solidFill>
                <a:effectLst>
                  <a:outerShdw blurRad="38100" dist="38100" dir="2700000" algn="tl">
                    <a:srgbClr val="000000">
                      <a:alpha val="43137"/>
                    </a:srgbClr>
                  </a:outerShdw>
                </a:effectLst>
                <a:latin typeface="Bebas Neue" panose="020B0606020202050201"/>
              </a:rPr>
              <a:t>Concetto di </a:t>
            </a:r>
            <a:r>
              <a:rPr lang="it-IT" sz="2400" b="1" i="1" dirty="0">
                <a:solidFill>
                  <a:srgbClr val="8E0000"/>
                </a:solidFill>
                <a:effectLst>
                  <a:outerShdw blurRad="38100" dist="38100" dir="2700000" algn="tl">
                    <a:srgbClr val="000000">
                      <a:alpha val="43137"/>
                    </a:srgbClr>
                  </a:outerShdw>
                </a:effectLst>
                <a:latin typeface="Bebas Neue" panose="020B0606020202050201"/>
              </a:rPr>
              <a:t>agevolazione (pratico…)</a:t>
            </a:r>
            <a:endParaRPr lang="it-IT" sz="2400" b="1" i="1" dirty="0">
              <a:solidFill>
                <a:srgbClr val="8E0000"/>
              </a:solidFill>
              <a:effectLst>
                <a:outerShdw blurRad="38100" dist="38100" dir="2700000" algn="tl">
                  <a:srgbClr val="000000">
                    <a:alpha val="43137"/>
                  </a:srgbClr>
                </a:outerShdw>
              </a:effectLst>
              <a:latin typeface="Bebas Neue" panose="020B0606020202050201"/>
            </a:endParaRPr>
          </a:p>
        </p:txBody>
      </p:sp>
      <p:graphicFrame>
        <p:nvGraphicFramePr>
          <p:cNvPr id="3" name="Tabella 2"/>
          <p:cNvGraphicFramePr>
            <a:graphicFrameLocks noGrp="1"/>
          </p:cNvGraphicFramePr>
          <p:nvPr>
            <p:extLst>
              <p:ext uri="{D42A27DB-BD31-4B8C-83A1-F6EECF244321}">
                <p14:modId xmlns:p14="http://schemas.microsoft.com/office/powerpoint/2010/main" val="3618805917"/>
              </p:ext>
            </p:extLst>
          </p:nvPr>
        </p:nvGraphicFramePr>
        <p:xfrm>
          <a:off x="443372" y="933019"/>
          <a:ext cx="11305256" cy="5449162"/>
        </p:xfrm>
        <a:graphic>
          <a:graphicData uri="http://schemas.openxmlformats.org/drawingml/2006/table">
            <a:tbl>
              <a:tblPr firstRow="1" firstCol="1" bandRow="1">
                <a:tableStyleId>{0660B408-B3CF-4A94-85FC-2B1E0A45F4A2}</a:tableStyleId>
              </a:tblPr>
              <a:tblGrid>
                <a:gridCol w="2391496">
                  <a:extLst>
                    <a:ext uri="{9D8B030D-6E8A-4147-A177-3AD203B41FA5}">
                      <a16:colId xmlns:a16="http://schemas.microsoft.com/office/drawing/2014/main" val="1016512581"/>
                    </a:ext>
                  </a:extLst>
                </a:gridCol>
                <a:gridCol w="8913760">
                  <a:extLst>
                    <a:ext uri="{9D8B030D-6E8A-4147-A177-3AD203B41FA5}">
                      <a16:colId xmlns:a16="http://schemas.microsoft.com/office/drawing/2014/main" val="1540472052"/>
                    </a:ext>
                  </a:extLst>
                </a:gridCol>
              </a:tblGrid>
              <a:tr h="322245">
                <a:tc gridSpan="2">
                  <a:txBody>
                    <a:bodyPr/>
                    <a:lstStyle/>
                    <a:p>
                      <a:pPr algn="ctr">
                        <a:lnSpc>
                          <a:spcPct val="150000"/>
                        </a:lnSpc>
                        <a:spcAft>
                          <a:spcPts val="0"/>
                        </a:spcAft>
                      </a:pPr>
                      <a:r>
                        <a:rPr lang="it-IT" sz="1400" dirty="0">
                          <a:effectLst/>
                          <a:latin typeface="Arial" panose="020B0604020202020204" pitchFamily="34" charset="0"/>
                          <a:cs typeface="Arial" panose="020B0604020202020204" pitchFamily="34" charset="0"/>
                        </a:rPr>
                        <a:t>Vicende fattuali valorizzate nell’interdittiva antimafia prefettizia</a:t>
                      </a: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8025" marR="58025" marT="0" marB="0"/>
                </a:tc>
                <a:tc hMerge="1">
                  <a:txBody>
                    <a:bodyPr/>
                    <a:lstStyle/>
                    <a:p>
                      <a:endParaRPr lang="it-IT"/>
                    </a:p>
                  </a:txBody>
                  <a:tcPr/>
                </a:tc>
                <a:extLst>
                  <a:ext uri="{0D108BD9-81ED-4DB2-BD59-A6C34878D82A}">
                    <a16:rowId xmlns:a16="http://schemas.microsoft.com/office/drawing/2014/main" val="754131404"/>
                  </a:ext>
                </a:extLst>
              </a:tr>
              <a:tr h="322245">
                <a:tc>
                  <a:txBody>
                    <a:bodyPr/>
                    <a:lstStyle/>
                    <a:p>
                      <a:pPr algn="ctr">
                        <a:lnSpc>
                          <a:spcPct val="150000"/>
                        </a:lnSpc>
                        <a:spcAft>
                          <a:spcPts val="0"/>
                        </a:spcAft>
                      </a:pPr>
                      <a:r>
                        <a:rPr lang="it-IT" sz="1400" dirty="0">
                          <a:effectLst/>
                          <a:latin typeface="Arial" panose="020B0604020202020204" pitchFamily="34" charset="0"/>
                          <a:cs typeface="Arial" panose="020B0604020202020204" pitchFamily="34" charset="0"/>
                        </a:rPr>
                        <a:t>Elemento di valutazione</a:t>
                      </a: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8025" marR="58025" marT="0" marB="0"/>
                </a:tc>
                <a:tc>
                  <a:txBody>
                    <a:bodyPr/>
                    <a:lstStyle/>
                    <a:p>
                      <a:pPr algn="ctr">
                        <a:lnSpc>
                          <a:spcPct val="150000"/>
                        </a:lnSpc>
                        <a:spcAft>
                          <a:spcPts val="0"/>
                        </a:spcAft>
                      </a:pPr>
                      <a:r>
                        <a:rPr lang="it-IT" sz="1400" b="1" dirty="0">
                          <a:effectLst/>
                          <a:latin typeface="Arial" panose="020B0604020202020204" pitchFamily="34" charset="0"/>
                          <a:cs typeface="Arial" panose="020B0604020202020204" pitchFamily="34" charset="0"/>
                        </a:rPr>
                        <a:t>Valutazione specifica</a:t>
                      </a:r>
                      <a:endParaRPr lang="it-IT" sz="1800" b="1" dirty="0">
                        <a:effectLst/>
                        <a:latin typeface="Arial" panose="020B0604020202020204" pitchFamily="34" charset="0"/>
                        <a:ea typeface="Times New Roman" panose="02020603050405020304" pitchFamily="18" charset="0"/>
                        <a:cs typeface="Arial" panose="020B0604020202020204" pitchFamily="34" charset="0"/>
                      </a:endParaRPr>
                    </a:p>
                  </a:txBody>
                  <a:tcPr marL="58025" marR="58025" marT="0" marB="0"/>
                </a:tc>
                <a:extLst>
                  <a:ext uri="{0D108BD9-81ED-4DB2-BD59-A6C34878D82A}">
                    <a16:rowId xmlns:a16="http://schemas.microsoft.com/office/drawing/2014/main" val="943883444"/>
                  </a:ext>
                </a:extLst>
              </a:tr>
              <a:tr h="644489">
                <a:tc rowSpan="3">
                  <a:txBody>
                    <a:bodyPr/>
                    <a:lstStyle/>
                    <a:p>
                      <a:pPr algn="ctr">
                        <a:lnSpc>
                          <a:spcPct val="150000"/>
                        </a:lnSpc>
                        <a:spcAft>
                          <a:spcPts val="0"/>
                        </a:spcAft>
                      </a:pPr>
                      <a:r>
                        <a:rPr lang="it-IT" sz="1400" dirty="0">
                          <a:effectLst/>
                          <a:latin typeface="Arial" panose="020B0604020202020204" pitchFamily="34" charset="0"/>
                          <a:cs typeface="Arial" panose="020B0604020202020204" pitchFamily="34" charset="0"/>
                        </a:rPr>
                        <a:t> </a:t>
                      </a:r>
                      <a:endParaRPr lang="it-IT" sz="1800" dirty="0">
                        <a:effectLst/>
                        <a:latin typeface="Arial" panose="020B0604020202020204" pitchFamily="34" charset="0"/>
                        <a:cs typeface="Arial" panose="020B0604020202020204" pitchFamily="34" charset="0"/>
                      </a:endParaRPr>
                    </a:p>
                    <a:p>
                      <a:pPr algn="ctr">
                        <a:lnSpc>
                          <a:spcPct val="150000"/>
                        </a:lnSpc>
                        <a:spcAft>
                          <a:spcPts val="0"/>
                        </a:spcAft>
                      </a:pPr>
                      <a:r>
                        <a:rPr lang="it-IT" sz="1400" dirty="0">
                          <a:effectLst/>
                          <a:latin typeface="Arial" panose="020B0604020202020204" pitchFamily="34" charset="0"/>
                          <a:cs typeface="Arial" panose="020B0604020202020204" pitchFamily="34" charset="0"/>
                        </a:rPr>
                        <a:t> </a:t>
                      </a:r>
                      <a:endParaRPr lang="it-IT" sz="1800" dirty="0">
                        <a:effectLst/>
                        <a:latin typeface="Arial" panose="020B0604020202020204" pitchFamily="34" charset="0"/>
                        <a:cs typeface="Arial" panose="020B0604020202020204" pitchFamily="34" charset="0"/>
                      </a:endParaRPr>
                    </a:p>
                    <a:p>
                      <a:pPr algn="ctr">
                        <a:lnSpc>
                          <a:spcPct val="150000"/>
                        </a:lnSpc>
                        <a:spcAft>
                          <a:spcPts val="0"/>
                        </a:spcAft>
                      </a:pPr>
                      <a:r>
                        <a:rPr lang="it-IT" sz="1400" dirty="0">
                          <a:effectLst/>
                          <a:latin typeface="Arial" panose="020B0604020202020204" pitchFamily="34" charset="0"/>
                          <a:cs typeface="Arial" panose="020B0604020202020204" pitchFamily="34" charset="0"/>
                        </a:rPr>
                        <a:t>Vincolo familistico</a:t>
                      </a: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8025" marR="58025" marT="0" marB="0"/>
                </a:tc>
                <a:tc>
                  <a:txBody>
                    <a:bodyPr/>
                    <a:lstStyle/>
                    <a:p>
                      <a:pPr marL="0" lvl="0" indent="0" algn="just">
                        <a:lnSpc>
                          <a:spcPct val="150000"/>
                        </a:lnSpc>
                        <a:spcAft>
                          <a:spcPts val="0"/>
                        </a:spcAft>
                        <a:buFont typeface="+mj-lt"/>
                        <a:buNone/>
                      </a:pPr>
                      <a:r>
                        <a:rPr lang="it-IT" sz="1400" dirty="0" smtClean="0">
                          <a:effectLst/>
                          <a:latin typeface="Arial" panose="020B0604020202020204" pitchFamily="34" charset="0"/>
                          <a:cs typeface="Arial" panose="020B0604020202020204" pitchFamily="34" charset="0"/>
                        </a:rPr>
                        <a:t>a) TIZIO</a:t>
                      </a:r>
                      <a:r>
                        <a:rPr lang="it-IT" sz="1400" dirty="0">
                          <a:effectLst/>
                          <a:latin typeface="Arial" panose="020B0604020202020204" pitchFamily="34" charset="0"/>
                          <a:cs typeface="Arial" panose="020B0604020202020204" pitchFamily="34" charset="0"/>
                        </a:rPr>
                        <a:t>, amministratore della società, è cugino di primo grado di SEMPRONIO, elemento di vertice di una delle batterie criminali ………..; </a:t>
                      </a: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8025" marR="58025" marT="0" marB="0"/>
                </a:tc>
                <a:extLst>
                  <a:ext uri="{0D108BD9-81ED-4DB2-BD59-A6C34878D82A}">
                    <a16:rowId xmlns:a16="http://schemas.microsoft.com/office/drawing/2014/main" val="1509507218"/>
                  </a:ext>
                </a:extLst>
              </a:tr>
              <a:tr h="655237">
                <a:tc vMerge="1">
                  <a:txBody>
                    <a:bodyPr/>
                    <a:lstStyle/>
                    <a:p>
                      <a:endParaRPr lang="it-IT"/>
                    </a:p>
                  </a:txBody>
                  <a:tcPr/>
                </a:tc>
                <a:tc>
                  <a:txBody>
                    <a:bodyPr/>
                    <a:lstStyle/>
                    <a:p>
                      <a:pPr marL="0" lvl="0" indent="0" algn="just">
                        <a:lnSpc>
                          <a:spcPct val="150000"/>
                        </a:lnSpc>
                        <a:spcAft>
                          <a:spcPts val="0"/>
                        </a:spcAft>
                        <a:buFont typeface="+mj-lt"/>
                        <a:buNone/>
                      </a:pPr>
                      <a:r>
                        <a:rPr lang="it-IT" sz="1400" dirty="0" smtClean="0">
                          <a:effectLst/>
                          <a:latin typeface="Arial" panose="020B0604020202020204" pitchFamily="34" charset="0"/>
                          <a:cs typeface="Arial" panose="020B0604020202020204" pitchFamily="34" charset="0"/>
                        </a:rPr>
                        <a:t>b) lo </a:t>
                      </a:r>
                      <a:r>
                        <a:rPr lang="it-IT" sz="1400" dirty="0">
                          <a:effectLst/>
                          <a:latin typeface="Arial" panose="020B0604020202020204" pitchFamily="34" charset="0"/>
                          <a:cs typeface="Arial" panose="020B0604020202020204" pitchFamily="34" charset="0"/>
                        </a:rPr>
                        <a:t>stesso SEMPRONIO ha prestato attività lavorativa, dal 2000 al 2007, alle dipendenze di MEVIO, fratello di TIZIO, come custode dell’autorimessa “garage T”, al cui interno, il 17 maggio 2006, durante un controllo, veniva tratto in arresto;</a:t>
                      </a: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8025" marR="58025" marT="0" marB="0"/>
                </a:tc>
                <a:extLst>
                  <a:ext uri="{0D108BD9-81ED-4DB2-BD59-A6C34878D82A}">
                    <a16:rowId xmlns:a16="http://schemas.microsoft.com/office/drawing/2014/main" val="2393343039"/>
                  </a:ext>
                </a:extLst>
              </a:tr>
              <a:tr h="648072">
                <a:tc vMerge="1">
                  <a:txBody>
                    <a:bodyPr/>
                    <a:lstStyle/>
                    <a:p>
                      <a:endParaRPr lang="it-IT"/>
                    </a:p>
                  </a:txBody>
                  <a:tcPr/>
                </a:tc>
                <a:tc>
                  <a:txBody>
                    <a:bodyPr/>
                    <a:lstStyle/>
                    <a:p>
                      <a:pPr marL="0" lvl="0" indent="0" algn="just">
                        <a:lnSpc>
                          <a:spcPct val="150000"/>
                        </a:lnSpc>
                        <a:spcAft>
                          <a:spcPts val="0"/>
                        </a:spcAft>
                        <a:buFont typeface="+mj-lt"/>
                        <a:buNone/>
                      </a:pPr>
                      <a:r>
                        <a:rPr lang="it-IT" sz="1400" dirty="0" smtClean="0">
                          <a:effectLst/>
                          <a:latin typeface="Arial" panose="020B0604020202020204" pitchFamily="34" charset="0"/>
                          <a:cs typeface="Arial" panose="020B0604020202020204" pitchFamily="34" charset="0"/>
                        </a:rPr>
                        <a:t>c) GRACCO</a:t>
                      </a:r>
                      <a:r>
                        <a:rPr lang="it-IT" sz="1400" dirty="0">
                          <a:effectLst/>
                          <a:latin typeface="Arial" panose="020B0604020202020204" pitchFamily="34" charset="0"/>
                          <a:cs typeface="Arial" panose="020B0604020202020204" pitchFamily="34" charset="0"/>
                        </a:rPr>
                        <a:t>, altro fratello di TIZIO, risulta coniugato con la figlia del defunto capo del gruppo criminale “……..” ed in diverse occasioni è stato controllato in compagnia di un pluripregiudicato;</a:t>
                      </a: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8025" marR="58025" marT="0" marB="0"/>
                </a:tc>
                <a:extLst>
                  <a:ext uri="{0D108BD9-81ED-4DB2-BD59-A6C34878D82A}">
                    <a16:rowId xmlns:a16="http://schemas.microsoft.com/office/drawing/2014/main" val="1412304056"/>
                  </a:ext>
                </a:extLst>
              </a:tr>
              <a:tr h="886902">
                <a:tc>
                  <a:txBody>
                    <a:bodyPr/>
                    <a:lstStyle/>
                    <a:p>
                      <a:pPr algn="ctr">
                        <a:lnSpc>
                          <a:spcPct val="150000"/>
                        </a:lnSpc>
                        <a:spcAft>
                          <a:spcPts val="0"/>
                        </a:spcAft>
                      </a:pPr>
                      <a:r>
                        <a:rPr lang="it-IT" sz="1400">
                          <a:effectLst/>
                          <a:latin typeface="Arial" panose="020B0604020202020204" pitchFamily="34" charset="0"/>
                          <a:cs typeface="Arial" panose="020B0604020202020204" pitchFamily="34" charset="0"/>
                        </a:rPr>
                        <a:t> </a:t>
                      </a:r>
                      <a:endParaRPr lang="it-IT" sz="1800">
                        <a:effectLst/>
                        <a:latin typeface="Arial" panose="020B0604020202020204" pitchFamily="34" charset="0"/>
                        <a:cs typeface="Arial" panose="020B0604020202020204" pitchFamily="34" charset="0"/>
                      </a:endParaRPr>
                    </a:p>
                    <a:p>
                      <a:pPr algn="ctr">
                        <a:lnSpc>
                          <a:spcPct val="150000"/>
                        </a:lnSpc>
                        <a:spcAft>
                          <a:spcPts val="0"/>
                        </a:spcAft>
                      </a:pPr>
                      <a:r>
                        <a:rPr lang="it-IT" sz="1400">
                          <a:effectLst/>
                          <a:latin typeface="Arial" panose="020B0604020202020204" pitchFamily="34" charset="0"/>
                          <a:cs typeface="Arial" panose="020B0604020202020204" pitchFamily="34" charset="0"/>
                        </a:rPr>
                        <a:t>Protezione mafiosa</a:t>
                      </a:r>
                      <a:endParaRPr lang="it-IT" sz="1800">
                        <a:effectLst/>
                        <a:latin typeface="Arial" panose="020B0604020202020204" pitchFamily="34" charset="0"/>
                        <a:ea typeface="Times New Roman" panose="02020603050405020304" pitchFamily="18" charset="0"/>
                        <a:cs typeface="Arial" panose="020B0604020202020204" pitchFamily="34" charset="0"/>
                      </a:endParaRPr>
                    </a:p>
                  </a:txBody>
                  <a:tcPr marL="58025" marR="58025" marT="0" marB="0"/>
                </a:tc>
                <a:tc>
                  <a:txBody>
                    <a:bodyPr/>
                    <a:lstStyle/>
                    <a:p>
                      <a:pPr marL="0" lvl="0" indent="0" algn="just">
                        <a:lnSpc>
                          <a:spcPct val="150000"/>
                        </a:lnSpc>
                        <a:spcAft>
                          <a:spcPts val="0"/>
                        </a:spcAft>
                        <a:buFont typeface="+mj-lt"/>
                        <a:buNone/>
                      </a:pPr>
                      <a:r>
                        <a:rPr lang="it-IT" sz="1400" dirty="0" smtClean="0">
                          <a:effectLst/>
                          <a:latin typeface="Arial" panose="020B0604020202020204" pitchFamily="34" charset="0"/>
                          <a:cs typeface="Arial" panose="020B0604020202020204" pitchFamily="34" charset="0"/>
                        </a:rPr>
                        <a:t>a) da </a:t>
                      </a:r>
                      <a:r>
                        <a:rPr lang="it-IT" sz="1400" dirty="0">
                          <a:effectLst/>
                          <a:latin typeface="Arial" panose="020B0604020202020204" pitchFamily="34" charset="0"/>
                          <a:cs typeface="Arial" panose="020B0604020202020204" pitchFamily="34" charset="0"/>
                        </a:rPr>
                        <a:t>un colloquio intercettato tra due esponenti di spicco della criminalità locale, sarebbe emerso che le attività imprenditoriali facenti capo alla famiglia di TIZIO fruirebbero di una sorta di “franchigia” dalle attività estorsive della criminalità </a:t>
                      </a:r>
                      <a:r>
                        <a:rPr lang="it-IT" sz="1400" dirty="0" smtClean="0">
                          <a:effectLst/>
                          <a:latin typeface="Arial" panose="020B0604020202020204" pitchFamily="34" charset="0"/>
                          <a:cs typeface="Arial" panose="020B0604020202020204" pitchFamily="34" charset="0"/>
                        </a:rPr>
                        <a:t>mafiosa</a:t>
                      </a:r>
                      <a:r>
                        <a:rPr lang="it-IT" sz="1400" baseline="0" dirty="0" smtClean="0">
                          <a:effectLst/>
                          <a:latin typeface="Arial" panose="020B0604020202020204" pitchFamily="34" charset="0"/>
                          <a:cs typeface="Arial" panose="020B0604020202020204" pitchFamily="34" charset="0"/>
                        </a:rPr>
                        <a:t> locale</a:t>
                      </a:r>
                      <a:r>
                        <a:rPr lang="it-IT" sz="1400" dirty="0" smtClean="0">
                          <a:effectLst/>
                          <a:latin typeface="Arial" panose="020B0604020202020204" pitchFamily="34" charset="0"/>
                          <a:cs typeface="Arial" panose="020B0604020202020204" pitchFamily="34" charset="0"/>
                        </a:rPr>
                        <a:t>; </a:t>
                      </a: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8025" marR="58025" marT="0" marB="0"/>
                </a:tc>
                <a:extLst>
                  <a:ext uri="{0D108BD9-81ED-4DB2-BD59-A6C34878D82A}">
                    <a16:rowId xmlns:a16="http://schemas.microsoft.com/office/drawing/2014/main" val="853543146"/>
                  </a:ext>
                </a:extLst>
              </a:tr>
              <a:tr h="1019648">
                <a:tc>
                  <a:txBody>
                    <a:bodyPr/>
                    <a:lstStyle/>
                    <a:p>
                      <a:pPr algn="ctr">
                        <a:lnSpc>
                          <a:spcPct val="150000"/>
                        </a:lnSpc>
                        <a:spcAft>
                          <a:spcPts val="0"/>
                        </a:spcAft>
                      </a:pPr>
                      <a:r>
                        <a:rPr lang="it-IT" sz="1400">
                          <a:effectLst/>
                          <a:latin typeface="Arial" panose="020B0604020202020204" pitchFamily="34" charset="0"/>
                          <a:cs typeface="Arial" panose="020B0604020202020204" pitchFamily="34" charset="0"/>
                        </a:rPr>
                        <a:t> </a:t>
                      </a:r>
                      <a:endParaRPr lang="it-IT" sz="1800">
                        <a:effectLst/>
                        <a:latin typeface="Arial" panose="020B0604020202020204" pitchFamily="34" charset="0"/>
                        <a:cs typeface="Arial" panose="020B0604020202020204" pitchFamily="34" charset="0"/>
                      </a:endParaRPr>
                    </a:p>
                    <a:p>
                      <a:pPr algn="ctr">
                        <a:lnSpc>
                          <a:spcPct val="150000"/>
                        </a:lnSpc>
                        <a:spcAft>
                          <a:spcPts val="0"/>
                        </a:spcAft>
                      </a:pPr>
                      <a:r>
                        <a:rPr lang="it-IT" sz="1400">
                          <a:effectLst/>
                          <a:latin typeface="Arial" panose="020B0604020202020204" pitchFamily="34" charset="0"/>
                          <a:cs typeface="Arial" panose="020B0604020202020204" pitchFamily="34" charset="0"/>
                        </a:rPr>
                        <a:t>Condizione di soggiacenza</a:t>
                      </a:r>
                      <a:endParaRPr lang="it-IT" sz="1800">
                        <a:effectLst/>
                        <a:latin typeface="Arial" panose="020B0604020202020204" pitchFamily="34" charset="0"/>
                        <a:ea typeface="Times New Roman" panose="02020603050405020304" pitchFamily="18" charset="0"/>
                        <a:cs typeface="Arial" panose="020B0604020202020204" pitchFamily="34" charset="0"/>
                      </a:endParaRPr>
                    </a:p>
                  </a:txBody>
                  <a:tcPr marL="58025" marR="58025" marT="0" marB="0"/>
                </a:tc>
                <a:tc>
                  <a:txBody>
                    <a:bodyPr/>
                    <a:lstStyle/>
                    <a:p>
                      <a:pPr marL="0" lvl="0" indent="0" algn="just">
                        <a:lnSpc>
                          <a:spcPct val="150000"/>
                        </a:lnSpc>
                        <a:spcAft>
                          <a:spcPts val="0"/>
                        </a:spcAft>
                        <a:buFont typeface="+mj-lt"/>
                        <a:buNone/>
                      </a:pPr>
                      <a:r>
                        <a:rPr lang="it-IT" sz="1400" dirty="0" smtClean="0">
                          <a:effectLst/>
                          <a:latin typeface="Arial" panose="020B0604020202020204" pitchFamily="34" charset="0"/>
                          <a:cs typeface="Arial" panose="020B0604020202020204" pitchFamily="34" charset="0"/>
                        </a:rPr>
                        <a:t>a) CAIO</a:t>
                      </a:r>
                      <a:r>
                        <a:rPr lang="it-IT" sz="1400" dirty="0">
                          <a:effectLst/>
                          <a:latin typeface="Arial" panose="020B0604020202020204" pitchFamily="34" charset="0"/>
                          <a:cs typeface="Arial" panose="020B0604020202020204" pitchFamily="34" charset="0"/>
                        </a:rPr>
                        <a:t>, amministratore di Alfa s.r.l. unitamente a TIZIO, si sarebbe unito professionalmente agli imprenditori edili della famiglia di TIZIO in quanto cugini del capo batteria, e verserebbe in una condizione di soggiacenza rispetto alle attività estorsive </a:t>
                      </a:r>
                      <a:r>
                        <a:rPr lang="it-IT" sz="1400" dirty="0" smtClean="0">
                          <a:effectLst/>
                          <a:latin typeface="Arial" panose="020B0604020202020204" pitchFamily="34" charset="0"/>
                          <a:cs typeface="Arial" panose="020B0604020202020204" pitchFamily="34" charset="0"/>
                        </a:rPr>
                        <a:t>della</a:t>
                      </a:r>
                      <a:r>
                        <a:rPr lang="it-IT" sz="1400" baseline="0" dirty="0" smtClean="0">
                          <a:effectLst/>
                          <a:latin typeface="Arial" panose="020B0604020202020204" pitchFamily="34" charset="0"/>
                          <a:cs typeface="Arial" panose="020B0604020202020204" pitchFamily="34" charset="0"/>
                        </a:rPr>
                        <a:t> criminalità organizzata locale</a:t>
                      </a:r>
                      <a:r>
                        <a:rPr lang="it-IT" sz="1400" dirty="0" smtClean="0">
                          <a:effectLst/>
                          <a:latin typeface="Arial" panose="020B0604020202020204" pitchFamily="34" charset="0"/>
                          <a:cs typeface="Arial" panose="020B0604020202020204" pitchFamily="34" charset="0"/>
                        </a:rPr>
                        <a:t>;</a:t>
                      </a: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8025" marR="58025" marT="0" marB="0"/>
                </a:tc>
                <a:extLst>
                  <a:ext uri="{0D108BD9-81ED-4DB2-BD59-A6C34878D82A}">
                    <a16:rowId xmlns:a16="http://schemas.microsoft.com/office/drawing/2014/main" val="1599821529"/>
                  </a:ext>
                </a:extLst>
              </a:tr>
              <a:tr h="572223">
                <a:tc>
                  <a:txBody>
                    <a:bodyPr/>
                    <a:lstStyle/>
                    <a:p>
                      <a:pPr algn="ctr">
                        <a:lnSpc>
                          <a:spcPct val="150000"/>
                        </a:lnSpc>
                        <a:spcAft>
                          <a:spcPts val="0"/>
                        </a:spcAft>
                      </a:pPr>
                      <a:r>
                        <a:rPr lang="it-IT" sz="1400">
                          <a:effectLst/>
                          <a:latin typeface="Arial" panose="020B0604020202020204" pitchFamily="34" charset="0"/>
                          <a:cs typeface="Arial" panose="020B0604020202020204" pitchFamily="34" charset="0"/>
                        </a:rPr>
                        <a:t>Vincoli lavorativi</a:t>
                      </a:r>
                      <a:endParaRPr lang="it-IT" sz="1800">
                        <a:effectLst/>
                        <a:latin typeface="Arial" panose="020B0604020202020204" pitchFamily="34" charset="0"/>
                        <a:ea typeface="Times New Roman" panose="02020603050405020304" pitchFamily="18" charset="0"/>
                        <a:cs typeface="Arial" panose="020B0604020202020204" pitchFamily="34" charset="0"/>
                      </a:endParaRPr>
                    </a:p>
                  </a:txBody>
                  <a:tcPr marL="58025" marR="58025" marT="0" marB="0"/>
                </a:tc>
                <a:tc>
                  <a:txBody>
                    <a:bodyPr/>
                    <a:lstStyle/>
                    <a:p>
                      <a:pPr marL="0" lvl="0" indent="0" algn="just">
                        <a:lnSpc>
                          <a:spcPct val="150000"/>
                        </a:lnSpc>
                        <a:spcAft>
                          <a:spcPts val="0"/>
                        </a:spcAft>
                        <a:buFont typeface="+mj-lt"/>
                        <a:buNone/>
                      </a:pPr>
                      <a:r>
                        <a:rPr lang="it-IT" sz="1400" dirty="0" smtClean="0">
                          <a:effectLst/>
                          <a:latin typeface="Arial" panose="020B0604020202020204" pitchFamily="34" charset="0"/>
                          <a:cs typeface="Arial" panose="020B0604020202020204" pitchFamily="34" charset="0"/>
                        </a:rPr>
                        <a:t>a) nella </a:t>
                      </a:r>
                      <a:r>
                        <a:rPr lang="it-IT" sz="1400" dirty="0">
                          <a:effectLst/>
                          <a:latin typeface="Arial" panose="020B0604020202020204" pitchFamily="34" charset="0"/>
                          <a:cs typeface="Arial" panose="020B0604020202020204" pitchFamily="34" charset="0"/>
                        </a:rPr>
                        <a:t>società a partecipazione mista Mega s.r.l. avrebbe lavorato la sorella del pregiudicato ……………..</a:t>
                      </a: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8025" marR="58025" marT="0" marB="0"/>
                </a:tc>
                <a:extLst>
                  <a:ext uri="{0D108BD9-81ED-4DB2-BD59-A6C34878D82A}">
                    <a16:rowId xmlns:a16="http://schemas.microsoft.com/office/drawing/2014/main" val="1545146333"/>
                  </a:ext>
                </a:extLst>
              </a:tr>
            </a:tbl>
          </a:graphicData>
        </a:graphic>
      </p:graphicFrame>
      <p:pic>
        <p:nvPicPr>
          <p:cNvPr id="4" name="Immagine 3">
            <a:extLst>
              <a:ext uri="{FF2B5EF4-FFF2-40B4-BE49-F238E27FC236}">
                <a16:creationId xmlns:a16="http://schemas.microsoft.com/office/drawing/2014/main" id="{72202A4A-25C9-4B4C-87BD-3FE019A8DB37}"/>
              </a:ext>
            </a:extLst>
          </p:cNvPr>
          <p:cNvPicPr/>
          <p:nvPr/>
        </p:nvPicPr>
        <p:blipFill rotWithShape="1">
          <a:blip r:embed="rId2">
            <a:duotone>
              <a:schemeClr val="accent2">
                <a:shade val="45000"/>
                <a:satMod val="135000"/>
              </a:schemeClr>
              <a:prstClr val="white"/>
            </a:duotone>
          </a:blip>
          <a:srcRect l="40153" t="38001" r="24674" b="28242"/>
          <a:stretch/>
        </p:blipFill>
        <p:spPr bwMode="auto">
          <a:xfrm>
            <a:off x="5594657" y="6481974"/>
            <a:ext cx="1002685" cy="25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83666728"/>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i">
  <a:themeElements>
    <a:clrScheme name="Dividendi">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i">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i">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TM03457464[[fn=Dividendi]]</Template>
  <TotalTime>11453</TotalTime>
  <Words>2127</Words>
  <Application>Microsoft Office PowerPoint</Application>
  <PresentationFormat>Widescreen</PresentationFormat>
  <Paragraphs>190</Paragraphs>
  <Slides>24</Slides>
  <Notes>2</Notes>
  <HiddenSlides>0</HiddenSlides>
  <MMClips>1</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24</vt:i4>
      </vt:variant>
    </vt:vector>
  </HeadingPairs>
  <TitlesOfParts>
    <vt:vector size="40" baseType="lpstr">
      <vt:lpstr>MS PGothic</vt:lpstr>
      <vt:lpstr>Arial</vt:lpstr>
      <vt:lpstr>Bebas Neue</vt:lpstr>
      <vt:lpstr>Calibri</vt:lpstr>
      <vt:lpstr>Century Gothic</vt:lpstr>
      <vt:lpstr>Courier New</vt:lpstr>
      <vt:lpstr>Garamond</vt:lpstr>
      <vt:lpstr>Gill Sans MT</vt:lpstr>
      <vt:lpstr>휴먼매직체</vt:lpstr>
      <vt:lpstr>Segoe UI</vt:lpstr>
      <vt:lpstr>Symbol</vt:lpstr>
      <vt:lpstr>Times New Roman</vt:lpstr>
      <vt:lpstr>Webdings</vt:lpstr>
      <vt:lpstr>Wingdings</vt:lpstr>
      <vt:lpstr>Wingdings 2</vt:lpstr>
      <vt:lpstr>Dividendi</vt:lpstr>
      <vt:lpstr>BONIFICHE AZIENDALI, CONTINUITÀ PRODUTTIVA E COMPLIANCE: ​ PROFILI OPERATIVI E CRITICITÀ APPLICATIVE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Analisi Aziendale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coadiutore dell'ANBSC la destinazione dei beni le criticità</dc:title>
  <dc:creator>Utente Windows</dc:creator>
  <cp:lastModifiedBy>Utente Windows</cp:lastModifiedBy>
  <cp:revision>382</cp:revision>
  <dcterms:created xsi:type="dcterms:W3CDTF">2018-05-31T15:33:46Z</dcterms:created>
  <dcterms:modified xsi:type="dcterms:W3CDTF">2021-11-13T07:30:49Z</dcterms:modified>
</cp:coreProperties>
</file>